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sldIdLst>
    <p:sldId id="815" r:id="rId2"/>
    <p:sldId id="929" r:id="rId3"/>
    <p:sldId id="934" r:id="rId4"/>
    <p:sldId id="933" r:id="rId5"/>
    <p:sldId id="935" r:id="rId6"/>
    <p:sldId id="936" r:id="rId7"/>
    <p:sldId id="837" r:id="rId8"/>
    <p:sldId id="893" r:id="rId9"/>
    <p:sldId id="306" r:id="rId10"/>
    <p:sldId id="883" r:id="rId11"/>
    <p:sldId id="888" r:id="rId12"/>
    <p:sldId id="896" r:id="rId13"/>
    <p:sldId id="898" r:id="rId14"/>
    <p:sldId id="874" r:id="rId15"/>
    <p:sldId id="937" r:id="rId16"/>
    <p:sldId id="840" r:id="rId17"/>
    <p:sldId id="875" r:id="rId18"/>
    <p:sldId id="903" r:id="rId19"/>
    <p:sldId id="910" r:id="rId20"/>
    <p:sldId id="909" r:id="rId21"/>
    <p:sldId id="931" r:id="rId22"/>
    <p:sldId id="900" r:id="rId23"/>
    <p:sldId id="791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00CC66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6CD93-FA2B-3C19-369F-E4DF191AB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86DFD2-8815-5E7D-48FC-FB1016025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EAAEA-7CB8-6889-902F-9F24D096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7F799-91B7-4741-86D1-797DB0B6ECBD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38976F-08B9-F4BB-9AE6-741B24D9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B6C8AE-C4D5-BE1C-3FBB-82147E00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06215-56F2-4A00-9D36-54EC986DB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37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C6A68-1E0B-92B3-C1F8-0DD81029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4D37E4-4859-A83B-73FA-59B551A84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86658D-EAA1-AD7B-2A6C-F1D1680D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7F799-91B7-4741-86D1-797DB0B6ECBD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C569F5-C0C8-F94A-7BCA-F57F4972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0DD433-1231-E0BD-C68F-B4602EC2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06215-56F2-4A00-9D36-54EC986DB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357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02A5C1-8BC8-E11B-B780-C783BA76D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0C4A30-2B90-654E-AB17-9CCF8CF49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2D0BD1-D794-0801-4819-83100ECCB5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7F799-91B7-4741-86D1-797DB0B6ECBD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448D3E-40DC-5898-28D6-40B0D0A5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EB2DEF-DCD5-A720-59DE-469A1BB0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06215-56F2-4A00-9D36-54EC986DB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81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131CA-BB2E-4093-30F1-B8631B6B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315BF0-7ACE-11DA-0DC6-636EF02CA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EC5809-F0D5-FB9D-E7F1-D1FB25AA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7F799-91B7-4741-86D1-797DB0B6ECBD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CCD035-E7A9-CDCE-58A5-0CDEA9B0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09358D-0B6B-54D0-99EF-6286ACC1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06215-56F2-4A00-9D36-54EC986DB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023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1F317-B447-A0A4-B8AD-5FAD8620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731B53-ECD4-2180-FB30-1B8D80CCC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B55DDA-E873-30CB-8D79-7C4C0962EB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7F799-91B7-4741-86D1-797DB0B6ECBD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E33BCC-9D35-BA9C-A81F-A3CCA6D52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9AA83A-B7D7-1420-66F5-49DBCA09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06215-56F2-4A00-9D36-54EC986DB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402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2B036-2AAF-7297-C8CE-11102087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BB8795-258A-187C-4576-11301C023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1290C2-366F-373A-0FF6-8174FA463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BA9686-1EAE-1EC4-131A-6663ED6A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7F799-91B7-4741-86D1-797DB0B6ECBD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BB983E-7FDC-BC32-F9FA-56FAF819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486620-A423-B824-AFA8-BA6523B2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06215-56F2-4A00-9D36-54EC986DB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074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1B99A-BB53-BD28-F4BC-45BB9C7D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5D9DF3-328B-6B25-7B5D-25FE91104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997C6E-9355-E580-2B0A-1994696E2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4E1F82-590B-9026-119A-1AFCB75C0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F1BE26F-B49E-9D74-7B0E-9A0209BEB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7308A4-E93C-4CAF-1DB5-F1AF2985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7F799-91B7-4741-86D1-797DB0B6ECBD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855098-36CD-79AA-66D0-241BEE9B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516B804-8B79-A68A-5D40-B147C881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06215-56F2-4A00-9D36-54EC986DB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623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C82B5-8B44-A6D0-AC51-1E9C63A0D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692F5A-6ED5-B89C-F421-82EE6235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7F799-91B7-4741-86D1-797DB0B6ECBD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39F463-B8E5-390D-FA5C-BA478350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0F320B-91F9-BCF6-5EFB-C4C59C29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06215-56F2-4A00-9D36-54EC986DB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2297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166090-63B1-EB3E-76B2-C360C6AF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7F799-91B7-4741-86D1-797DB0B6ECBD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41C2A13-AFE3-98CA-06AF-522E53C21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EA010-F08D-FCCD-322F-EA224062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06215-56F2-4A00-9D36-54EC986DB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879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DB131-2B4B-FB15-24C3-E0007F8A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7C24F3-4DB2-CCCE-DC28-94BD2F6B4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43AC8B-3D7E-C95F-1710-A601713DD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8E04A4-7714-C930-7120-043A30E13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7F799-91B7-4741-86D1-797DB0B6ECBD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8BBD3C-DE3F-45BE-4E5C-5A18C2A1D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432C2F-024C-49B7-C8AD-EAEE9F74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06215-56F2-4A00-9D36-54EC986DB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366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7DE50-2AA3-3035-1229-43449343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5370661-A522-4B6E-FDDC-EF4F76C33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8E29EE-962C-3982-BE83-5F48DDC9D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2C44F5-C717-B3CA-7D58-93BB47C588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37F799-91B7-4741-86D1-797DB0B6ECBD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9CD304-1E44-06E1-5B6F-6B090B09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8CE69B-C15A-B38B-FC30-3E6A35DF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06215-56F2-4A00-9D36-54EC986DB8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78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22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ballesteros/GeoAI_Course" TargetMode="External"/><Relationship Id="rId2" Type="http://schemas.openxmlformats.org/officeDocument/2006/relationships/hyperlink" Target="mailto:jballes@unal.edu.co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public-profile/setting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20-9964/11/10/508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dpi.com/2306-5729/7/4/50" TargetMode="Externa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9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chinelearningmastery.com/" TargetMode="External"/><Relationship Id="rId2" Type="http://schemas.openxmlformats.org/officeDocument/2006/relationships/hyperlink" Target="https://doi.org/10.3390/rs11121461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0/13658816.2019.1684500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hyperlink" Target="https://zenodo.org/record/7090281#.Yz_-RXbMLEb" TargetMode="External"/><Relationship Id="rId2" Type="http://schemas.openxmlformats.org/officeDocument/2006/relationships/hyperlink" Target="https://github.com/jrballesteros/GeoAI_Dataset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zenodo.org/deposit?page=1&amp;size=20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6" Type="http://schemas.openxmlformats.org/officeDocument/2006/relationships/hyperlink" Target="../../../../../Downloads/Video%20de%20John%20Ballesteros.mp4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E2FEB44-6A8A-4978-8C71-FDC5A78BEE7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810933"/>
            <a:ext cx="11851341" cy="1230313"/>
          </a:xfrm>
          <a:prstGeom prst="rect">
            <a:avLst/>
          </a:prstGeom>
        </p:spPr>
        <p:txBody>
          <a:bodyPr/>
          <a:lstStyle/>
          <a:p>
            <a:pPr marL="685800" algn="ctr"/>
            <a:r>
              <a:rPr lang="es-CO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GIS Pipeline </a:t>
            </a:r>
            <a:r>
              <a:rPr lang="es-CO" sz="4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to</a:t>
            </a:r>
            <a:r>
              <a:rPr lang="es-CO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produce GeoAI </a:t>
            </a:r>
            <a:r>
              <a:rPr lang="es-CO" sz="4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Datasets</a:t>
            </a:r>
            <a:r>
              <a:rPr lang="es-CO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CO" sz="4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s-CO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CO" sz="4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Drone</a:t>
            </a:r>
            <a:r>
              <a:rPr lang="es-CO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CO" sz="4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Overhead</a:t>
            </a:r>
            <a:r>
              <a:rPr lang="es-CO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CO" sz="4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Imagery</a:t>
            </a:r>
            <a:endParaRPr lang="es-CO" sz="4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C7E5A212-782B-46D9-AA4F-E7ED6D97937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14934" y="2492827"/>
            <a:ext cx="10744200" cy="3278001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s-E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John R. Ballesteros</a:t>
            </a:r>
          </a:p>
          <a:p>
            <a:pPr marL="0" indent="0" algn="ctr">
              <a:buNone/>
            </a:pP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PhD. </a:t>
            </a: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Engineering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Systems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Informatics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UNAL</a:t>
            </a:r>
          </a:p>
          <a:p>
            <a:pPr marL="0" indent="0" algn="ctr">
              <a:buNone/>
            </a:pP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MSc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GeonInformatics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ITC, </a:t>
            </a: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Netherlands</a:t>
            </a:r>
            <a:endParaRPr lang="es-E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Geologist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Engineer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UNAL</a:t>
            </a:r>
          </a:p>
          <a:p>
            <a:pPr marL="0" indent="0" algn="ctr">
              <a:buNone/>
            </a:pP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jballes@unal.edu.co</a:t>
            </a:r>
            <a:endParaRPr lang="es-E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https://github.com/jrballesteros/GeoAI_Course</a:t>
            </a:r>
            <a:endParaRPr lang="es-E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es-E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es-CO" sz="1400" b="1" i="0" dirty="0">
                <a:effectLst/>
                <a:latin typeface="inherit"/>
                <a:hlinkClick r:id="rId4"/>
              </a:rPr>
              <a:t>https://www.linkedin.com/in/johnrballesteros</a:t>
            </a:r>
          </a:p>
          <a:p>
            <a:pPr marL="0" indent="0" algn="ctr">
              <a:buNone/>
            </a:pPr>
            <a:r>
              <a:rPr lang="es-CO" sz="1400" b="1" dirty="0">
                <a:latin typeface="inherit"/>
                <a:hlinkClick r:id="rId4"/>
              </a:rPr>
              <a:t>www.medium.com/@jrballesteros</a:t>
            </a:r>
            <a:endParaRPr lang="es-CO" sz="1400" b="1" i="0" dirty="0">
              <a:effectLst/>
              <a:latin typeface="inherit"/>
              <a:hlinkClick r:id="rId4"/>
            </a:endParaRPr>
          </a:p>
          <a:p>
            <a:pPr marL="0" indent="0" algn="ctr">
              <a:buNone/>
            </a:pPr>
            <a:endParaRPr lang="es-E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s-CO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F50A5C-7937-9C37-DAA8-C78D59A3F028}"/>
              </a:ext>
            </a:extLst>
          </p:cNvPr>
          <p:cNvSpPr txBox="1"/>
          <p:nvPr/>
        </p:nvSpPr>
        <p:spPr>
          <a:xfrm>
            <a:off x="9976103" y="6222409"/>
            <a:ext cx="182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dirty="0" err="1">
                <a:solidFill>
                  <a:srgbClr val="111111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  <a:r>
              <a:rPr lang="es-CO" sz="1800" dirty="0">
                <a:solidFill>
                  <a:srgbClr val="111111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solidFill>
                  <a:srgbClr val="111111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Lesson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58056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58E65B-7346-0DEE-DA01-45FD55666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1479" y="6409944"/>
            <a:ext cx="269143" cy="293243"/>
          </a:xfrm>
        </p:spPr>
        <p:txBody>
          <a:bodyPr/>
          <a:lstStyle/>
          <a:p>
            <a:pPr algn="just" defTabSz="914400">
              <a:defRPr/>
            </a:pPr>
            <a:fld id="{AF560B2B-EEB3-445D-828A-ABC622EB2353}" type="slidenum">
              <a:rPr lang="es-CO" altLang="es-CO" smtClean="0"/>
              <a:pPr algn="just" defTabSz="914400">
                <a:defRPr/>
              </a:pPr>
              <a:t>10</a:t>
            </a:fld>
            <a:endParaRPr lang="es-CO" alt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7B3735B-9F0C-F662-C224-C6B0A312C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" y="1205809"/>
            <a:ext cx="12041611" cy="436249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95448A4-940F-3FAB-AF6E-D28571834443}"/>
              </a:ext>
            </a:extLst>
          </p:cNvPr>
          <p:cNvSpPr txBox="1"/>
          <p:nvPr/>
        </p:nvSpPr>
        <p:spPr>
          <a:xfrm>
            <a:off x="215662" y="45794"/>
            <a:ext cx="11809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1A1A1A"/>
                </a:solidFill>
                <a:effectLst/>
              </a:rPr>
              <a:t>Proposed GIS Pipeline to Produce GeoAI Datasets from Drone Overhead Imagery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ADBE088F-9155-0D3A-18B0-FD39840BDFC9}"/>
              </a:ext>
            </a:extLst>
          </p:cNvPr>
          <p:cNvSpPr txBox="1"/>
          <p:nvPr/>
        </p:nvSpPr>
        <p:spPr>
          <a:xfrm>
            <a:off x="0" y="5988371"/>
            <a:ext cx="875494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O" sz="1600" dirty="0"/>
              <a:t>Ballesteros, John R., German </a:t>
            </a:r>
            <a:r>
              <a:rPr lang="es-CO" sz="1600" dirty="0" err="1"/>
              <a:t>Sanchez</a:t>
            </a:r>
            <a:r>
              <a:rPr lang="es-CO" sz="1600" dirty="0"/>
              <a:t>-Torres, and John W. Branch-Bedoya. 2022. "A GIS Pipeline </a:t>
            </a:r>
            <a:r>
              <a:rPr lang="es-CO" sz="1600" dirty="0" err="1"/>
              <a:t>to</a:t>
            </a:r>
            <a:r>
              <a:rPr lang="es-CO" sz="1600" dirty="0"/>
              <a:t> Produce GeoAI </a:t>
            </a:r>
            <a:r>
              <a:rPr lang="es-CO" sz="1600" dirty="0" err="1"/>
              <a:t>Datasets</a:t>
            </a:r>
            <a:r>
              <a:rPr lang="es-CO" sz="1600" dirty="0"/>
              <a:t> </a:t>
            </a:r>
            <a:r>
              <a:rPr lang="es-CO" sz="1600" dirty="0" err="1"/>
              <a:t>from</a:t>
            </a:r>
            <a:r>
              <a:rPr lang="es-CO" sz="1600" dirty="0"/>
              <a:t> </a:t>
            </a:r>
            <a:r>
              <a:rPr lang="es-CO" sz="1600" dirty="0" err="1"/>
              <a:t>Drone</a:t>
            </a:r>
            <a:r>
              <a:rPr lang="es-CO" sz="1600" dirty="0"/>
              <a:t> </a:t>
            </a:r>
            <a:r>
              <a:rPr lang="es-CO" sz="1600" dirty="0" err="1"/>
              <a:t>Overhead</a:t>
            </a:r>
            <a:r>
              <a:rPr lang="es-CO" sz="1600" dirty="0"/>
              <a:t> </a:t>
            </a:r>
            <a:r>
              <a:rPr lang="es-CO" sz="1600" dirty="0" err="1"/>
              <a:t>Imagery</a:t>
            </a:r>
            <a:r>
              <a:rPr lang="es-CO" sz="1600" dirty="0"/>
              <a:t>" </a:t>
            </a:r>
            <a:r>
              <a:rPr lang="es-CO" sz="1600" i="1" dirty="0"/>
              <a:t>ISPRS International </a:t>
            </a:r>
            <a:r>
              <a:rPr lang="es-CO" sz="1600" i="1" dirty="0" err="1"/>
              <a:t>Journal</a:t>
            </a:r>
            <a:r>
              <a:rPr lang="es-CO" sz="1600" i="1" dirty="0"/>
              <a:t> </a:t>
            </a:r>
            <a:r>
              <a:rPr lang="es-CO" sz="1600" i="1" dirty="0" err="1"/>
              <a:t>of</a:t>
            </a:r>
            <a:r>
              <a:rPr lang="es-CO" sz="1600" i="1" dirty="0"/>
              <a:t> Geo-</a:t>
            </a:r>
            <a:r>
              <a:rPr lang="es-CO" sz="1600" i="1" dirty="0" err="1"/>
              <a:t>Information</a:t>
            </a:r>
            <a:r>
              <a:rPr lang="es-CO" sz="1600" dirty="0"/>
              <a:t> 11, no. 10: 508. https://doi.org/10.3390/ijgi11100508</a:t>
            </a:r>
            <a:endParaRPr lang="es-CO" sz="900" dirty="0"/>
          </a:p>
        </p:txBody>
      </p:sp>
    </p:spTree>
    <p:extLst>
      <p:ext uri="{BB962C8B-B14F-4D97-AF65-F5344CB8AC3E}">
        <p14:creationId xmlns:p14="http://schemas.microsoft.com/office/powerpoint/2010/main" val="160864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7833D8-D7FE-E4A7-6C16-4749829C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11</a:t>
            </a:fld>
            <a:endParaRPr lang="es-CO" spc="-5" dirty="0"/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34B8BE48-87BC-4A6C-E76F-4E51E3CCAD94}"/>
              </a:ext>
            </a:extLst>
          </p:cNvPr>
          <p:cNvGrpSpPr/>
          <p:nvPr/>
        </p:nvGrpSpPr>
        <p:grpSpPr>
          <a:xfrm>
            <a:off x="3393436" y="1206024"/>
            <a:ext cx="3244598" cy="4484425"/>
            <a:chOff x="3393436" y="1206024"/>
            <a:chExt cx="3244598" cy="4484425"/>
          </a:xfrm>
        </p:grpSpPr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1A79C002-EE83-C62C-9B43-48AAEADB0360}"/>
                </a:ext>
              </a:extLst>
            </p:cNvPr>
            <p:cNvGrpSpPr/>
            <p:nvPr/>
          </p:nvGrpSpPr>
          <p:grpSpPr>
            <a:xfrm>
              <a:off x="3393436" y="1372261"/>
              <a:ext cx="3244598" cy="4318188"/>
              <a:chOff x="3393436" y="1372261"/>
              <a:chExt cx="3244598" cy="4318188"/>
            </a:xfrm>
          </p:grpSpPr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563A1C6A-3718-35B1-5064-A6FE2395E5F3}"/>
                  </a:ext>
                </a:extLst>
              </p:cNvPr>
              <p:cNvSpPr/>
              <p:nvPr/>
            </p:nvSpPr>
            <p:spPr>
              <a:xfrm>
                <a:off x="3393440" y="2052320"/>
                <a:ext cx="2580640" cy="36372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6AD86F7-FFC7-05B1-D589-43AB06437D96}"/>
                  </a:ext>
                </a:extLst>
              </p:cNvPr>
              <p:cNvSpPr txBox="1"/>
              <p:nvPr/>
            </p:nvSpPr>
            <p:spPr>
              <a:xfrm>
                <a:off x="3936446" y="1372261"/>
                <a:ext cx="11307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dirty="0"/>
                  <a:t>a = </a:t>
                </a:r>
                <a:r>
                  <a:rPr lang="es-CO" sz="1400" dirty="0" err="1"/>
                  <a:t>Int</a:t>
                </a:r>
                <a:r>
                  <a:rPr lang="es-CO" sz="1400" dirty="0"/>
                  <a:t>(n*N)</a:t>
                </a: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23B296F-1E8D-76C1-E62F-8A63F8E612AA}"/>
                  </a:ext>
                </a:extLst>
              </p:cNvPr>
              <p:cNvSpPr txBox="1"/>
              <p:nvPr/>
            </p:nvSpPr>
            <p:spPr>
              <a:xfrm rot="5400000">
                <a:off x="5762785" y="3563183"/>
                <a:ext cx="1442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dirty="0"/>
                  <a:t>b = </a:t>
                </a:r>
                <a:r>
                  <a:rPr lang="es-CO" sz="1400" dirty="0" err="1"/>
                  <a:t>Int</a:t>
                </a:r>
                <a:r>
                  <a:rPr lang="es-CO" sz="1400" dirty="0"/>
                  <a:t>(m*N)</a:t>
                </a:r>
              </a:p>
            </p:txBody>
          </p: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AD969C19-B97A-EBCB-D1D1-E04C21DCA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2320" y="2052320"/>
                <a:ext cx="0" cy="363728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0BC4692F-DF9D-836B-99C5-9FEB495DC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3440" y="5483090"/>
                <a:ext cx="2580639" cy="331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B97BB09-1B63-85E8-032C-EA11FF589CDD}"/>
                  </a:ext>
                </a:extLst>
              </p:cNvPr>
              <p:cNvSpPr txBox="1"/>
              <p:nvPr/>
            </p:nvSpPr>
            <p:spPr>
              <a:xfrm>
                <a:off x="3754123" y="1773165"/>
                <a:ext cx="768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dirty="0"/>
                  <a:t>(a)(1- </a:t>
                </a:r>
                <a:r>
                  <a:rPr lang="el-GR" sz="1400" dirty="0"/>
                  <a:t>β</a:t>
                </a:r>
                <a:r>
                  <a:rPr lang="es-CO" sz="1400" dirty="0"/>
                  <a:t>)</a:t>
                </a:r>
              </a:p>
            </p:txBody>
          </p: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D2D1EEB2-9EE6-D92E-CC75-A1696859A1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7624" y="2052320"/>
                <a:ext cx="10160" cy="34307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46B4CAE9-8DBD-BCEE-EDC4-612810115A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0367" y="5495898"/>
                <a:ext cx="10563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602C287A-2204-4D8D-8C60-CFC5D42D00D3}"/>
                  </a:ext>
                </a:extLst>
              </p:cNvPr>
              <p:cNvSpPr txBox="1"/>
              <p:nvPr/>
            </p:nvSpPr>
            <p:spPr>
              <a:xfrm>
                <a:off x="5170173" y="1739902"/>
                <a:ext cx="9728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dirty="0"/>
                  <a:t>(a*</a:t>
                </a:r>
                <a:r>
                  <a:rPr lang="el-GR" sz="1400" dirty="0"/>
                  <a:t>β</a:t>
                </a:r>
                <a:r>
                  <a:rPr lang="es-CO" sz="1400" dirty="0"/>
                  <a:t>)</a:t>
                </a:r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9A30B547-500D-882C-5956-415C33376758}"/>
                  </a:ext>
                </a:extLst>
              </p:cNvPr>
              <p:cNvSpPr txBox="1"/>
              <p:nvPr/>
            </p:nvSpPr>
            <p:spPr>
              <a:xfrm rot="5400000">
                <a:off x="5756650" y="5092813"/>
                <a:ext cx="7024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dirty="0"/>
                  <a:t>(b*</a:t>
                </a:r>
                <a:r>
                  <a:rPr lang="el-GR" sz="1400" dirty="0"/>
                  <a:t>β</a:t>
                </a:r>
                <a:r>
                  <a:rPr lang="es-CO" sz="1400" dirty="0"/>
                  <a:t>)</a:t>
                </a:r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FED8C167-DEEF-82B0-3BE1-23C17BE9E842}"/>
                  </a:ext>
                </a:extLst>
              </p:cNvPr>
              <p:cNvSpPr/>
              <p:nvPr/>
            </p:nvSpPr>
            <p:spPr>
              <a:xfrm>
                <a:off x="5073656" y="2052320"/>
                <a:ext cx="788662" cy="34439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AAEAEDB5-3268-CD92-EC06-8F9BF380D9CE}"/>
                  </a:ext>
                </a:extLst>
              </p:cNvPr>
              <p:cNvSpPr/>
              <p:nvPr/>
            </p:nvSpPr>
            <p:spPr>
              <a:xfrm>
                <a:off x="3393437" y="4759634"/>
                <a:ext cx="1694183" cy="739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F6E5013C-A965-A5F1-D71C-69602B460616}"/>
                  </a:ext>
                </a:extLst>
              </p:cNvPr>
              <p:cNvSpPr/>
              <p:nvPr/>
            </p:nvSpPr>
            <p:spPr>
              <a:xfrm>
                <a:off x="5854195" y="2057459"/>
                <a:ext cx="119884" cy="363214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C518EC97-16DE-A82E-A6FD-577914FB31F7}"/>
                  </a:ext>
                </a:extLst>
              </p:cNvPr>
              <p:cNvSpPr/>
              <p:nvPr/>
            </p:nvSpPr>
            <p:spPr>
              <a:xfrm>
                <a:off x="3393436" y="5496310"/>
                <a:ext cx="2489199" cy="19413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cxnSp>
            <p:nvCxnSpPr>
              <p:cNvPr id="45" name="Conector recto 44">
                <a:extLst>
                  <a:ext uri="{FF2B5EF4-FFF2-40B4-BE49-F238E27FC236}">
                    <a16:creationId xmlns:a16="http://schemas.microsoft.com/office/drawing/2014/main" id="{26BFBDC9-D524-BB68-BC2E-C5CEC4352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374" y="4765702"/>
                <a:ext cx="2156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49">
                <a:extLst>
                  <a:ext uri="{FF2B5EF4-FFF2-40B4-BE49-F238E27FC236}">
                    <a16:creationId xmlns:a16="http://schemas.microsoft.com/office/drawing/2014/main" id="{0F3A8196-48E2-11ED-E88D-B01785875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3174" y="2055967"/>
                <a:ext cx="10563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60900552-666F-4E66-7793-B6365C4F6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3436" y="1682046"/>
                <a:ext cx="246888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>
                <a:extLst>
                  <a:ext uri="{FF2B5EF4-FFF2-40B4-BE49-F238E27FC236}">
                    <a16:creationId xmlns:a16="http://schemas.microsoft.com/office/drawing/2014/main" id="{1C5DA841-B8D9-BEDB-60ED-F609B1E926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5844" y="1893791"/>
                <a:ext cx="0" cy="11844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>
                <a:extLst>
                  <a:ext uri="{FF2B5EF4-FFF2-40B4-BE49-F238E27FC236}">
                    <a16:creationId xmlns:a16="http://schemas.microsoft.com/office/drawing/2014/main" id="{0A912DC9-1165-A5DE-9397-D51C6E0317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4194" y="1881091"/>
                <a:ext cx="0" cy="11844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86A5C992-29DE-8F80-F412-36A55E37F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6744" y="1887441"/>
                <a:ext cx="0" cy="11844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>
                <a:extLst>
                  <a:ext uri="{FF2B5EF4-FFF2-40B4-BE49-F238E27FC236}">
                    <a16:creationId xmlns:a16="http://schemas.microsoft.com/office/drawing/2014/main" id="{563D7EA5-B93A-7FF4-57F3-F25B548B80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6350" y="2031286"/>
                <a:ext cx="0" cy="34889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DAC7F052-BCBA-DC70-9118-0A637FB63648}"/>
                  </a:ext>
                </a:extLst>
              </p:cNvPr>
              <p:cNvSpPr txBox="1"/>
              <p:nvPr/>
            </p:nvSpPr>
            <p:spPr>
              <a:xfrm rot="5400000">
                <a:off x="5686886" y="3233275"/>
                <a:ext cx="9020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dirty="0"/>
                  <a:t>(b)(1-</a:t>
                </a:r>
                <a:r>
                  <a:rPr lang="el-GR" sz="1400" dirty="0"/>
                  <a:t>β</a:t>
                </a:r>
                <a:r>
                  <a:rPr lang="es-CO" sz="1400" dirty="0"/>
                  <a:t>)</a:t>
                </a:r>
              </a:p>
            </p:txBody>
          </p:sp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A2C45B94-1D09-5B36-CDB9-7A232771F0CE}"/>
                  </a:ext>
                </a:extLst>
              </p:cNvPr>
              <p:cNvSpPr txBox="1"/>
              <p:nvPr/>
            </p:nvSpPr>
            <p:spPr>
              <a:xfrm>
                <a:off x="3442135" y="3059348"/>
                <a:ext cx="16250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Orthomosaic </a:t>
                </a:r>
                <a:r>
                  <a:rPr lang="es-CO" sz="1400" dirty="0" err="1"/>
                  <a:t>area</a:t>
                </a:r>
                <a:r>
                  <a:rPr lang="es-CO" sz="1400" dirty="0"/>
                  <a:t> </a:t>
                </a:r>
                <a:r>
                  <a:rPr lang="es-CO" sz="1400" dirty="0" err="1"/>
                  <a:t>for</a:t>
                </a:r>
                <a:r>
                  <a:rPr lang="es-CO" sz="1400" dirty="0"/>
                  <a:t> training and </a:t>
                </a:r>
                <a:r>
                  <a:rPr lang="es-CO" sz="1400" dirty="0" err="1"/>
                  <a:t>validation</a:t>
                </a:r>
                <a:endParaRPr lang="es-CO" sz="1400" dirty="0"/>
              </a:p>
            </p:txBody>
          </p:sp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FE87604B-C424-81AF-6E42-9A81F164255B}"/>
                  </a:ext>
                </a:extLst>
              </p:cNvPr>
              <p:cNvSpPr txBox="1"/>
              <p:nvPr/>
            </p:nvSpPr>
            <p:spPr>
              <a:xfrm>
                <a:off x="4325899" y="4893657"/>
                <a:ext cx="16250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dirty="0"/>
                  <a:t>Orthomosaic </a:t>
                </a:r>
                <a:r>
                  <a:rPr lang="es-CO" sz="1400" dirty="0" err="1"/>
                  <a:t>area</a:t>
                </a:r>
                <a:r>
                  <a:rPr lang="es-CO" sz="1400" dirty="0"/>
                  <a:t> </a:t>
                </a:r>
                <a:r>
                  <a:rPr lang="es-CO" sz="1400" dirty="0" err="1"/>
                  <a:t>for</a:t>
                </a:r>
                <a:r>
                  <a:rPr lang="es-CO" sz="1400" dirty="0"/>
                  <a:t> </a:t>
                </a:r>
                <a:r>
                  <a:rPr lang="es-CO" sz="1400" dirty="0" err="1"/>
                  <a:t>testing</a:t>
                </a:r>
                <a:endParaRPr lang="es-CO" sz="1400" dirty="0"/>
              </a:p>
            </p:txBody>
          </p:sp>
        </p:grp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791B23A7-B6B1-23D2-5C44-9EBCC7FAFEEE}"/>
                </a:ext>
              </a:extLst>
            </p:cNvPr>
            <p:cNvSpPr txBox="1"/>
            <p:nvPr/>
          </p:nvSpPr>
          <p:spPr>
            <a:xfrm>
              <a:off x="5473277" y="1206024"/>
              <a:ext cx="11307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1200" dirty="0" err="1"/>
                <a:t>whole</a:t>
              </a:r>
              <a:r>
                <a:rPr lang="es-CO" sz="1200" dirty="0"/>
                <a:t> orthomosaic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2452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8983F50-40E1-2DE1-9734-4C9E26235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467" y="5140241"/>
            <a:ext cx="1454331" cy="141600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DF33E5-12A9-D19A-25DA-0DA33994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Imagen 6" descr="Chart&#10;&#10;Description automatically generated">
            <a:extLst>
              <a:ext uri="{FF2B5EF4-FFF2-40B4-BE49-F238E27FC236}">
                <a16:creationId xmlns:a16="http://schemas.microsoft.com/office/drawing/2014/main" id="{67E8E4D1-F722-4447-B93C-A03DFA899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3" y="844295"/>
            <a:ext cx="1361635" cy="1507345"/>
          </a:xfrm>
          <a:prstGeom prst="rect">
            <a:avLst/>
          </a:prstGeom>
        </p:spPr>
      </p:pic>
      <p:pic>
        <p:nvPicPr>
          <p:cNvPr id="8" name="Imagen 7" descr="Chart&#10;&#10;Description automatically generated">
            <a:extLst>
              <a:ext uri="{FF2B5EF4-FFF2-40B4-BE49-F238E27FC236}">
                <a16:creationId xmlns:a16="http://schemas.microsoft.com/office/drawing/2014/main" id="{1A119E86-2723-4F9A-7999-CD77E6E0E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28" y="844295"/>
            <a:ext cx="1361635" cy="1487424"/>
          </a:xfrm>
          <a:prstGeom prst="rect">
            <a:avLst/>
          </a:prstGeom>
        </p:spPr>
      </p:pic>
      <p:pic>
        <p:nvPicPr>
          <p:cNvPr id="9" name="Imagen 8" descr="Chart&#10;&#10;Description automatically generated">
            <a:extLst>
              <a:ext uri="{FF2B5EF4-FFF2-40B4-BE49-F238E27FC236}">
                <a16:creationId xmlns:a16="http://schemas.microsoft.com/office/drawing/2014/main" id="{E8CAF3D0-D673-078E-FFB7-3EB8C5D7B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963" y="844295"/>
            <a:ext cx="1416422" cy="14874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D41A3BA-5110-DC53-D477-F08131ECF5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" y="2331719"/>
            <a:ext cx="1429353" cy="12344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339256-31FA-7440-3776-A813728974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45" y="2331719"/>
            <a:ext cx="1416422" cy="12344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D3FBC53-DFC7-0DDA-E702-C412826793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11" y="2331719"/>
            <a:ext cx="1416454" cy="1234440"/>
          </a:xfrm>
          <a:prstGeom prst="rect">
            <a:avLst/>
          </a:prstGeom>
        </p:spPr>
      </p:pic>
      <p:pic>
        <p:nvPicPr>
          <p:cNvPr id="10" name="Imagen 9" descr="A pen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BEFF439E-B1FC-7B52-A0BC-02FFD8B052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37" y="844195"/>
            <a:ext cx="3994439" cy="2721964"/>
          </a:xfrm>
          <a:prstGeom prst="rect">
            <a:avLst/>
          </a:prstGeom>
        </p:spPr>
      </p:pic>
      <p:pic>
        <p:nvPicPr>
          <p:cNvPr id="14" name="Imagen 13" descr="Chart&#10;&#10;Description automatically generated">
            <a:extLst>
              <a:ext uri="{FF2B5EF4-FFF2-40B4-BE49-F238E27FC236}">
                <a16:creationId xmlns:a16="http://schemas.microsoft.com/office/drawing/2014/main" id="{37C1A15C-70D1-B4C2-651F-1894B93B7B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93" y="3566158"/>
            <a:ext cx="1429352" cy="1583371"/>
          </a:xfrm>
          <a:prstGeom prst="rect">
            <a:avLst/>
          </a:prstGeom>
        </p:spPr>
      </p:pic>
      <p:pic>
        <p:nvPicPr>
          <p:cNvPr id="15" name="Imagen 14" descr="Chart&#10;&#10;Description automatically generated">
            <a:extLst>
              <a:ext uri="{FF2B5EF4-FFF2-40B4-BE49-F238E27FC236}">
                <a16:creationId xmlns:a16="http://schemas.microsoft.com/office/drawing/2014/main" id="{D56CBFA8-E531-1039-BDAA-3250CB31CF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8855" y="3566158"/>
            <a:ext cx="1454331" cy="1597934"/>
          </a:xfrm>
          <a:prstGeom prst="rect">
            <a:avLst/>
          </a:prstGeom>
        </p:spPr>
      </p:pic>
      <p:pic>
        <p:nvPicPr>
          <p:cNvPr id="16" name="Imagen 15" descr="Chart&#10;&#10;Description automatically generated">
            <a:extLst>
              <a:ext uri="{FF2B5EF4-FFF2-40B4-BE49-F238E27FC236}">
                <a16:creationId xmlns:a16="http://schemas.microsoft.com/office/drawing/2014/main" id="{07821BFE-07FA-0FE0-BA10-D727F2B615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3991" y="3566157"/>
            <a:ext cx="1272418" cy="1583372"/>
          </a:xfrm>
          <a:prstGeom prst="rect">
            <a:avLst/>
          </a:prstGeom>
        </p:spPr>
      </p:pic>
      <p:pic>
        <p:nvPicPr>
          <p:cNvPr id="17" name="Imagen 16" descr="A close-up of a map&#10;&#10;Description automatically generated with medium confidence">
            <a:extLst>
              <a:ext uri="{FF2B5EF4-FFF2-40B4-BE49-F238E27FC236}">
                <a16:creationId xmlns:a16="http://schemas.microsoft.com/office/drawing/2014/main" id="{02160CF3-9E78-EE87-2AE3-0696A5CC20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r="19069" b="12087"/>
          <a:stretch/>
        </p:blipFill>
        <p:spPr>
          <a:xfrm>
            <a:off x="4208737" y="3566157"/>
            <a:ext cx="3994439" cy="299009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70863D8-64E4-0D7C-BFC8-149A3AC9519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" y="5164092"/>
            <a:ext cx="1416621" cy="139215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2B6EFE5-6367-6509-7F46-CE6B9B333D0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1" y="5140242"/>
            <a:ext cx="1443236" cy="1416005"/>
          </a:xfrm>
          <a:prstGeom prst="rect">
            <a:avLst/>
          </a:prstGeom>
        </p:spPr>
      </p:pic>
      <p:pic>
        <p:nvPicPr>
          <p:cNvPr id="21" name="Imagen 20" descr="Chart, line chart&#10;&#10;Description automatically generated">
            <a:extLst>
              <a:ext uri="{FF2B5EF4-FFF2-40B4-BE49-F238E27FC236}">
                <a16:creationId xmlns:a16="http://schemas.microsoft.com/office/drawing/2014/main" id="{B2AC95C6-0A0E-BCAE-80B3-749C07DF5C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909" y="797556"/>
            <a:ext cx="4227643" cy="281769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FDF2E8D3-F8DB-9668-018F-9085EA268D92}"/>
              </a:ext>
            </a:extLst>
          </p:cNvPr>
          <p:cNvSpPr txBox="1">
            <a:spLocks/>
          </p:cNvSpPr>
          <p:nvPr/>
        </p:nvSpPr>
        <p:spPr>
          <a:xfrm>
            <a:off x="1135738" y="42802"/>
            <a:ext cx="921523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algn="ctr"/>
            <a:r>
              <a:rPr lang="es-CO" sz="4000" b="1" kern="0" dirty="0" err="1">
                <a:latin typeface="Calibri" panose="020F0502020204030204" pitchFamily="34" charset="0"/>
                <a:cs typeface="Calibri" panose="020F0502020204030204" pitchFamily="34" charset="0"/>
              </a:rPr>
              <a:t>Producing</a:t>
            </a:r>
            <a:r>
              <a:rPr lang="es-CO" sz="4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Primitive Linear </a:t>
            </a:r>
            <a:r>
              <a:rPr lang="es-CO" sz="4000" b="1" kern="0" dirty="0" err="1">
                <a:latin typeface="Calibri" panose="020F0502020204030204" pitchFamily="34" charset="0"/>
                <a:cs typeface="Calibri" panose="020F0502020204030204" pitchFamily="34" charset="0"/>
              </a:rPr>
              <a:t>Masks</a:t>
            </a:r>
            <a:endParaRPr lang="es-CO" sz="40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BCB05EC-DE1F-B0FB-E188-C539B0B0AFC4}"/>
              </a:ext>
            </a:extLst>
          </p:cNvPr>
          <p:cNvSpPr txBox="1"/>
          <p:nvPr/>
        </p:nvSpPr>
        <p:spPr>
          <a:xfrm>
            <a:off x="8590839" y="788412"/>
            <a:ext cx="355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RGB pixel </a:t>
            </a:r>
            <a:r>
              <a:rPr lang="es-CO" sz="1400" b="1" dirty="0" err="1"/>
              <a:t>values</a:t>
            </a:r>
            <a:r>
              <a:rPr lang="es-CO" sz="1400" b="1" dirty="0"/>
              <a:t> </a:t>
            </a:r>
            <a:r>
              <a:rPr lang="es-CO" sz="1400" b="1" dirty="0" err="1"/>
              <a:t>distribution</a:t>
            </a:r>
            <a:r>
              <a:rPr lang="es-CO" sz="1400" b="1" dirty="0"/>
              <a:t>, f(d)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6356ED4-334E-ACB6-A86A-2888B7EA2A0B}"/>
              </a:ext>
            </a:extLst>
          </p:cNvPr>
          <p:cNvSpPr txBox="1"/>
          <p:nvPr/>
        </p:nvSpPr>
        <p:spPr>
          <a:xfrm>
            <a:off x="8178620" y="4300919"/>
            <a:ext cx="38910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300" b="1" dirty="0"/>
              <a:t>Buffer </a:t>
            </a:r>
            <a:r>
              <a:rPr lang="es-CO" sz="1300" b="1" dirty="0" err="1"/>
              <a:t>distance</a:t>
            </a:r>
            <a:r>
              <a:rPr lang="es-CO" sz="1300" b="1" dirty="0"/>
              <a:t> </a:t>
            </a:r>
            <a:r>
              <a:rPr lang="es-CO" sz="1300" b="1" dirty="0" err="1"/>
              <a:t>of</a:t>
            </a:r>
            <a:r>
              <a:rPr lang="es-CO" sz="1300" b="1" dirty="0"/>
              <a:t> </a:t>
            </a:r>
            <a:r>
              <a:rPr lang="es-CO" sz="1300" b="1" dirty="0" err="1"/>
              <a:t>masks</a:t>
            </a:r>
            <a:r>
              <a:rPr lang="es-CO" sz="1300" b="1" dirty="0"/>
              <a:t> and RGB pixel </a:t>
            </a:r>
            <a:r>
              <a:rPr lang="es-CO" sz="1300" b="1" dirty="0" err="1"/>
              <a:t>distribution</a:t>
            </a:r>
            <a:endParaRPr lang="es-CO" sz="1300" b="1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BAA256F-B61A-797C-E128-A8A27E9B5B38}"/>
              </a:ext>
            </a:extLst>
          </p:cNvPr>
          <p:cNvSpPr txBox="1"/>
          <p:nvPr/>
        </p:nvSpPr>
        <p:spPr>
          <a:xfrm>
            <a:off x="8203177" y="5760720"/>
            <a:ext cx="405892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O" sz="1200" dirty="0"/>
              <a:t>Ballesteros, J.R.; </a:t>
            </a:r>
            <a:r>
              <a:rPr lang="es-CO" sz="1200" dirty="0" err="1"/>
              <a:t>Sanchez</a:t>
            </a:r>
            <a:r>
              <a:rPr lang="es-CO" sz="1200" dirty="0"/>
              <a:t>-Torres, G.; Branch-Bedoya, J.W., 2022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39A2EB72-09BD-20E7-E28F-114120792A18}"/>
              </a:ext>
            </a:extLst>
          </p:cNvPr>
          <p:cNvCxnSpPr>
            <a:cxnSpLocks/>
          </p:cNvCxnSpPr>
          <p:nvPr/>
        </p:nvCxnSpPr>
        <p:spPr>
          <a:xfrm>
            <a:off x="772510" y="4178806"/>
            <a:ext cx="5194270" cy="99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C00CD810-C355-DA6B-98F6-F89842F05BE8}"/>
              </a:ext>
            </a:extLst>
          </p:cNvPr>
          <p:cNvCxnSpPr>
            <a:cxnSpLocks/>
          </p:cNvCxnSpPr>
          <p:nvPr/>
        </p:nvCxnSpPr>
        <p:spPr>
          <a:xfrm flipH="1">
            <a:off x="6677530" y="5284647"/>
            <a:ext cx="172721" cy="2529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DC0D144D-617A-FFDC-EC05-E71C0122EFCD}"/>
              </a:ext>
            </a:extLst>
          </p:cNvPr>
          <p:cNvCxnSpPr>
            <a:cxnSpLocks/>
          </p:cNvCxnSpPr>
          <p:nvPr/>
        </p:nvCxnSpPr>
        <p:spPr>
          <a:xfrm>
            <a:off x="2202491" y="4178808"/>
            <a:ext cx="3764289" cy="874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B71AD2A-53A1-62E4-DB04-22CABC2EC80D}"/>
              </a:ext>
            </a:extLst>
          </p:cNvPr>
          <p:cNvCxnSpPr>
            <a:cxnSpLocks/>
          </p:cNvCxnSpPr>
          <p:nvPr/>
        </p:nvCxnSpPr>
        <p:spPr>
          <a:xfrm>
            <a:off x="3664632" y="4078669"/>
            <a:ext cx="2338672" cy="884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971A354-4AD4-5BC9-781C-E657C4412503}"/>
              </a:ext>
            </a:extLst>
          </p:cNvPr>
          <p:cNvSpPr txBox="1"/>
          <p:nvPr/>
        </p:nvSpPr>
        <p:spPr>
          <a:xfrm rot="18117062">
            <a:off x="6352268" y="5130759"/>
            <a:ext cx="1383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err="1"/>
              <a:t>distance</a:t>
            </a: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3240066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Chart, line chart&#10;&#10;Description automatically generated">
            <a:extLst>
              <a:ext uri="{FF2B5EF4-FFF2-40B4-BE49-F238E27FC236}">
                <a16:creationId xmlns:a16="http://schemas.microsoft.com/office/drawing/2014/main" id="{2E140B72-4253-D2E6-69A1-6826EE688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49" y="842902"/>
            <a:ext cx="4541025" cy="302734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74A732-F837-61F7-ABCA-24C4C207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D2AB4C-8DD9-B452-BB81-392160027B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r="2524" b="6083"/>
          <a:stretch/>
        </p:blipFill>
        <p:spPr>
          <a:xfrm>
            <a:off x="1908" y="879792"/>
            <a:ext cx="4293645" cy="2737797"/>
          </a:xfrm>
          <a:prstGeom prst="rect">
            <a:avLst/>
          </a:prstGeom>
        </p:spPr>
      </p:pic>
      <p:pic>
        <p:nvPicPr>
          <p:cNvPr id="6" name="Imagen 5" descr="A picture containing bathroom, indoor, sink, tiled&#10;&#10;Description automatically generated">
            <a:extLst>
              <a:ext uri="{FF2B5EF4-FFF2-40B4-BE49-F238E27FC236}">
                <a16:creationId xmlns:a16="http://schemas.microsoft.com/office/drawing/2014/main" id="{ECB34D76-E5CD-D47D-0748-6220446B9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893" b="7914"/>
          <a:stretch/>
        </p:blipFill>
        <p:spPr>
          <a:xfrm>
            <a:off x="4298736" y="879792"/>
            <a:ext cx="3842651" cy="27304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65C9E4-87A7-92F1-0358-44D8DEEF6C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r="814" b="4707"/>
          <a:stretch/>
        </p:blipFill>
        <p:spPr>
          <a:xfrm>
            <a:off x="1908" y="3610206"/>
            <a:ext cx="4293645" cy="2801581"/>
          </a:xfrm>
          <a:prstGeom prst="rect">
            <a:avLst/>
          </a:prstGeom>
        </p:spPr>
      </p:pic>
      <p:pic>
        <p:nvPicPr>
          <p:cNvPr id="8" name="Imagen 7" descr="A group of cars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38521EB4-8F10-4901-DED9-F6EBDEFA20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1" r="23729"/>
          <a:stretch/>
        </p:blipFill>
        <p:spPr>
          <a:xfrm>
            <a:off x="4306186" y="3598637"/>
            <a:ext cx="3842651" cy="28131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576BD173-9438-BEC7-A24F-69C0CE71414C}"/>
              </a:ext>
            </a:extLst>
          </p:cNvPr>
          <p:cNvSpPr txBox="1">
            <a:spLocks/>
          </p:cNvSpPr>
          <p:nvPr/>
        </p:nvSpPr>
        <p:spPr>
          <a:xfrm>
            <a:off x="1135738" y="42802"/>
            <a:ext cx="921523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algn="ctr"/>
            <a:r>
              <a:rPr lang="es-CO" sz="4000" b="1" kern="0" dirty="0" err="1">
                <a:latin typeface="Calibri" panose="020F0502020204030204" pitchFamily="34" charset="0"/>
                <a:cs typeface="Calibri" panose="020F0502020204030204" pitchFamily="34" charset="0"/>
              </a:rPr>
              <a:t>Producing</a:t>
            </a:r>
            <a:r>
              <a:rPr lang="es-CO" sz="4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Primitive Point </a:t>
            </a:r>
            <a:r>
              <a:rPr lang="es-CO" sz="4000" b="1" kern="0" dirty="0" err="1">
                <a:latin typeface="Calibri" panose="020F0502020204030204" pitchFamily="34" charset="0"/>
                <a:cs typeface="Calibri" panose="020F0502020204030204" pitchFamily="34" charset="0"/>
              </a:rPr>
              <a:t>Masks</a:t>
            </a:r>
            <a:endParaRPr lang="es-CO" sz="40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A000D01-9C83-4B58-E90B-8A9A3A27EBEB}"/>
              </a:ext>
            </a:extLst>
          </p:cNvPr>
          <p:cNvSpPr txBox="1"/>
          <p:nvPr/>
        </p:nvSpPr>
        <p:spPr>
          <a:xfrm>
            <a:off x="8590839" y="788412"/>
            <a:ext cx="355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RGB pixel </a:t>
            </a:r>
            <a:r>
              <a:rPr lang="es-CO" sz="1400" b="1" dirty="0" err="1"/>
              <a:t>values</a:t>
            </a:r>
            <a:r>
              <a:rPr lang="es-CO" sz="1400" b="1" dirty="0"/>
              <a:t> </a:t>
            </a:r>
            <a:r>
              <a:rPr lang="es-CO" sz="1400" b="1" dirty="0" err="1"/>
              <a:t>distribution</a:t>
            </a:r>
            <a:r>
              <a:rPr lang="es-CO" sz="1400" b="1" dirty="0"/>
              <a:t>, f(d)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D217E7C-E870-B1F9-4356-EF06E547A75F}"/>
              </a:ext>
            </a:extLst>
          </p:cNvPr>
          <p:cNvSpPr txBox="1"/>
          <p:nvPr/>
        </p:nvSpPr>
        <p:spPr>
          <a:xfrm>
            <a:off x="8178620" y="4300919"/>
            <a:ext cx="38910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300" b="1" dirty="0"/>
              <a:t>Buffer </a:t>
            </a:r>
            <a:r>
              <a:rPr lang="es-CO" sz="1300" b="1" dirty="0" err="1"/>
              <a:t>distance</a:t>
            </a:r>
            <a:r>
              <a:rPr lang="es-CO" sz="1300" b="1" dirty="0"/>
              <a:t> </a:t>
            </a:r>
            <a:r>
              <a:rPr lang="es-CO" sz="1300" b="1" dirty="0" err="1"/>
              <a:t>of</a:t>
            </a:r>
            <a:r>
              <a:rPr lang="es-CO" sz="1300" b="1" dirty="0"/>
              <a:t> </a:t>
            </a:r>
            <a:r>
              <a:rPr lang="es-CO" sz="1300" b="1" dirty="0" err="1"/>
              <a:t>masks</a:t>
            </a:r>
            <a:r>
              <a:rPr lang="es-CO" sz="1300" b="1" dirty="0"/>
              <a:t> and RGB pixel </a:t>
            </a:r>
            <a:r>
              <a:rPr lang="es-CO" sz="1300" b="1" dirty="0" err="1"/>
              <a:t>distribution</a:t>
            </a:r>
            <a:endParaRPr lang="es-CO" sz="13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4DDD05-0E5C-6F11-EBA3-C1BF48FF81E9}"/>
              </a:ext>
            </a:extLst>
          </p:cNvPr>
          <p:cNvSpPr txBox="1"/>
          <p:nvPr/>
        </p:nvSpPr>
        <p:spPr>
          <a:xfrm>
            <a:off x="8203177" y="5760720"/>
            <a:ext cx="405892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O" sz="1200" dirty="0"/>
              <a:t>Ballesteros, J.R.; </a:t>
            </a:r>
            <a:r>
              <a:rPr lang="es-CO" sz="1200" dirty="0" err="1"/>
              <a:t>Sanchez</a:t>
            </a:r>
            <a:r>
              <a:rPr lang="es-CO" sz="1200" dirty="0"/>
              <a:t>-Torres, G.; Branch-Bedoya, J.W., 2022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56D89A0-8F71-B644-FB95-671728F767C1}"/>
              </a:ext>
            </a:extLst>
          </p:cNvPr>
          <p:cNvCxnSpPr>
            <a:cxnSpLocks/>
          </p:cNvCxnSpPr>
          <p:nvPr/>
        </p:nvCxnSpPr>
        <p:spPr>
          <a:xfrm>
            <a:off x="519922" y="2064056"/>
            <a:ext cx="4743194" cy="966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74A7B2B-DC87-4202-A0DC-FCD860AAA67E}"/>
              </a:ext>
            </a:extLst>
          </p:cNvPr>
          <p:cNvCxnSpPr>
            <a:cxnSpLocks/>
          </p:cNvCxnSpPr>
          <p:nvPr/>
        </p:nvCxnSpPr>
        <p:spPr>
          <a:xfrm>
            <a:off x="1949903" y="2064058"/>
            <a:ext cx="3345111" cy="890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496F3A7-F0AF-1D1A-E747-D856C88A419C}"/>
              </a:ext>
            </a:extLst>
          </p:cNvPr>
          <p:cNvCxnSpPr>
            <a:cxnSpLocks/>
          </p:cNvCxnSpPr>
          <p:nvPr/>
        </p:nvCxnSpPr>
        <p:spPr>
          <a:xfrm>
            <a:off x="3455581" y="2147777"/>
            <a:ext cx="1839433" cy="756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9BB866E-503C-8E5F-4B62-9835D4CF7F7B}"/>
              </a:ext>
            </a:extLst>
          </p:cNvPr>
          <p:cNvSpPr txBox="1"/>
          <p:nvPr/>
        </p:nvSpPr>
        <p:spPr>
          <a:xfrm rot="18310334">
            <a:off x="7071822" y="2530543"/>
            <a:ext cx="1383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err="1"/>
              <a:t>distance</a:t>
            </a:r>
            <a:endParaRPr lang="es-CO" sz="1400" b="1" dirty="0"/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B6D5654-024C-5964-BBCE-F985E8631127}"/>
              </a:ext>
            </a:extLst>
          </p:cNvPr>
          <p:cNvCxnSpPr>
            <a:cxnSpLocks/>
          </p:cNvCxnSpPr>
          <p:nvPr/>
        </p:nvCxnSpPr>
        <p:spPr>
          <a:xfrm flipH="1">
            <a:off x="7715975" y="3067339"/>
            <a:ext cx="95350" cy="150681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88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>
            <a:extLst>
              <a:ext uri="{FF2B5EF4-FFF2-40B4-BE49-F238E27FC236}">
                <a16:creationId xmlns:a16="http://schemas.microsoft.com/office/drawing/2014/main" id="{37070486-939D-425A-96A4-9732C284685C}"/>
              </a:ext>
            </a:extLst>
          </p:cNvPr>
          <p:cNvGrpSpPr/>
          <p:nvPr/>
        </p:nvGrpSpPr>
        <p:grpSpPr>
          <a:xfrm>
            <a:off x="437142" y="40258"/>
            <a:ext cx="11363628" cy="5283288"/>
            <a:chOff x="254262" y="76834"/>
            <a:chExt cx="11363628" cy="528328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A3E4DF7-2506-4BDC-B1FF-57A33A194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062" y="79325"/>
              <a:ext cx="5699936" cy="3609133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0F2FB161-EC83-494F-BBDA-D788B835E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09" y="88108"/>
              <a:ext cx="5602346" cy="3599549"/>
            </a:xfrm>
            <a:prstGeom prst="rect">
              <a:avLst/>
            </a:prstGeom>
          </p:spPr>
        </p:pic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3032AB0-6622-468F-B1C7-3FE538A41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7451" y="78102"/>
              <a:ext cx="62639" cy="3609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63C9CECB-5856-49A1-8AB7-9A6031764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863" y="77468"/>
              <a:ext cx="72117" cy="3610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6737E491-29C0-4818-9EA6-EC8DC45F0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1236" y="77468"/>
              <a:ext cx="77042" cy="3610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4091936B-5D74-482C-95E1-C0AED2F29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0022" y="78102"/>
              <a:ext cx="53326" cy="3609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781B1B31-CD9F-475A-A066-528C718E4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5554" y="76834"/>
              <a:ext cx="16080" cy="36108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4F5507F4-0AAD-4148-8161-ECA4B01200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3407" y="77468"/>
              <a:ext cx="77393" cy="3610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AB73FB97-0CD0-4A6F-9041-EEB02F04F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3847" y="77468"/>
              <a:ext cx="67353" cy="3610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061E5497-33E2-4108-B5C2-737512514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9484" y="78102"/>
              <a:ext cx="59810" cy="3609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9376C677-F5A2-4A41-8533-E23E8495C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480" y="78102"/>
              <a:ext cx="59398" cy="3609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408A7785-CC06-4C6C-80C9-465E7DD7D985}"/>
                </a:ext>
              </a:extLst>
            </p:cNvPr>
            <p:cNvCxnSpPr>
              <a:cxnSpLocks/>
            </p:cNvCxnSpPr>
            <p:nvPr/>
          </p:nvCxnSpPr>
          <p:spPr>
            <a:xfrm>
              <a:off x="254262" y="2925228"/>
              <a:ext cx="5636036" cy="54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0E80F429-FE75-4E99-AB44-6F3F0DF75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9412" y="2980572"/>
              <a:ext cx="5718072" cy="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718405F2-D495-4E3F-8101-92A421E91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8038" y="76834"/>
              <a:ext cx="43162" cy="3657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7FC06EDA-0932-416A-A92A-31814C79BC7C}"/>
                </a:ext>
              </a:extLst>
            </p:cNvPr>
            <p:cNvCxnSpPr>
              <a:cxnSpLocks/>
            </p:cNvCxnSpPr>
            <p:nvPr/>
          </p:nvCxnSpPr>
          <p:spPr>
            <a:xfrm>
              <a:off x="254262" y="3533052"/>
              <a:ext cx="5636036" cy="54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8B3BC0C-63F9-4400-9201-0A748A1F224A}"/>
                </a:ext>
              </a:extLst>
            </p:cNvPr>
            <p:cNvCxnSpPr>
              <a:cxnSpLocks/>
            </p:cNvCxnSpPr>
            <p:nvPr/>
          </p:nvCxnSpPr>
          <p:spPr>
            <a:xfrm>
              <a:off x="5898697" y="3575813"/>
              <a:ext cx="5699936" cy="96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A84C0B56-6836-44B7-8D79-1F1E2F9BA63C}"/>
                </a:ext>
              </a:extLst>
            </p:cNvPr>
            <p:cNvCxnSpPr>
              <a:cxnSpLocks/>
            </p:cNvCxnSpPr>
            <p:nvPr/>
          </p:nvCxnSpPr>
          <p:spPr>
            <a:xfrm>
              <a:off x="254262" y="1840887"/>
              <a:ext cx="5636036" cy="54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27D471C1-0001-4B65-AE15-F4EBFA064B07}"/>
                </a:ext>
              </a:extLst>
            </p:cNvPr>
            <p:cNvCxnSpPr>
              <a:cxnSpLocks/>
            </p:cNvCxnSpPr>
            <p:nvPr/>
          </p:nvCxnSpPr>
          <p:spPr>
            <a:xfrm>
              <a:off x="254262" y="2420359"/>
              <a:ext cx="5636036" cy="54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C695D5B0-4C8C-4193-878D-8E73F697EC03}"/>
                </a:ext>
              </a:extLst>
            </p:cNvPr>
            <p:cNvCxnSpPr>
              <a:cxnSpLocks/>
            </p:cNvCxnSpPr>
            <p:nvPr/>
          </p:nvCxnSpPr>
          <p:spPr>
            <a:xfrm>
              <a:off x="254262" y="676434"/>
              <a:ext cx="5636036" cy="54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1AD57FFD-F336-49E8-8E81-59DC7A5230CA}"/>
                </a:ext>
              </a:extLst>
            </p:cNvPr>
            <p:cNvCxnSpPr>
              <a:cxnSpLocks/>
            </p:cNvCxnSpPr>
            <p:nvPr/>
          </p:nvCxnSpPr>
          <p:spPr>
            <a:xfrm>
              <a:off x="254262" y="1227554"/>
              <a:ext cx="5636036" cy="54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D94CD4AE-58D8-4244-AA98-223A2683DD2E}"/>
                </a:ext>
              </a:extLst>
            </p:cNvPr>
            <p:cNvCxnSpPr>
              <a:cxnSpLocks/>
            </p:cNvCxnSpPr>
            <p:nvPr/>
          </p:nvCxnSpPr>
          <p:spPr>
            <a:xfrm>
              <a:off x="5905812" y="1884050"/>
              <a:ext cx="5699936" cy="96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724FE86A-1650-429C-8FE2-29F7125030D9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12" y="2456927"/>
              <a:ext cx="56999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3BD955A9-0B5B-4960-876B-5972D0C3DE8A}"/>
                </a:ext>
              </a:extLst>
            </p:cNvPr>
            <p:cNvCxnSpPr>
              <a:cxnSpLocks/>
            </p:cNvCxnSpPr>
            <p:nvPr/>
          </p:nvCxnSpPr>
          <p:spPr>
            <a:xfrm>
              <a:off x="5896383" y="706808"/>
              <a:ext cx="5699936" cy="96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F9393EC-8F63-490B-BC67-8ADF38E60B21}"/>
                </a:ext>
              </a:extLst>
            </p:cNvPr>
            <p:cNvCxnSpPr>
              <a:cxnSpLocks/>
            </p:cNvCxnSpPr>
            <p:nvPr/>
          </p:nvCxnSpPr>
          <p:spPr>
            <a:xfrm>
              <a:off x="5909032" y="1277777"/>
              <a:ext cx="5699936" cy="96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A94E198A-8A00-4C25-890B-238F71AA025D}"/>
                </a:ext>
              </a:extLst>
            </p:cNvPr>
            <p:cNvCxnSpPr>
              <a:cxnSpLocks/>
            </p:cNvCxnSpPr>
            <p:nvPr/>
          </p:nvCxnSpPr>
          <p:spPr>
            <a:xfrm>
              <a:off x="5893062" y="119979"/>
              <a:ext cx="5724828" cy="10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E39F04C1-73B6-41FB-BCBF-397FFAAEB902}"/>
                </a:ext>
              </a:extLst>
            </p:cNvPr>
            <p:cNvCxnSpPr>
              <a:cxnSpLocks/>
            </p:cNvCxnSpPr>
            <p:nvPr/>
          </p:nvCxnSpPr>
          <p:spPr>
            <a:xfrm>
              <a:off x="269709" y="118507"/>
              <a:ext cx="56003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DF62095E-284A-46C8-8C2A-B21F6B30F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2740" y="79426"/>
              <a:ext cx="40760" cy="3645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C0B5ACED-9D01-418D-94EB-13FED44F7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2638" y="81122"/>
              <a:ext cx="43162" cy="3657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BA67AB04-9E6F-4AC2-B49F-32F15A324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5440" y="83714"/>
              <a:ext cx="40760" cy="3645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C0A812D1-155F-476E-829A-3E705A6242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725" y="92659"/>
              <a:ext cx="18675" cy="36551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DF46F92C-0716-4088-86FF-2A2BEFBEDF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4600" y="78792"/>
              <a:ext cx="16043" cy="36288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054FE572-3B59-4F9B-A0C0-19C1B7574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1457" y="109013"/>
              <a:ext cx="21921" cy="35823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A71F4A8D-7612-4D2C-9283-B794602FD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738" y="92659"/>
              <a:ext cx="17505" cy="3628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B90FF85B-4989-46F0-8AD1-109F8C08B8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6929" y="78691"/>
              <a:ext cx="20749" cy="36422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E20D8E1D-CA52-486F-A094-A0660386F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5" r="42618" b="3393"/>
            <a:stretch/>
          </p:blipFill>
          <p:spPr>
            <a:xfrm>
              <a:off x="5893622" y="3713147"/>
              <a:ext cx="1740449" cy="1645111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E394C009-CB41-4F05-8036-A1EFB45C6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9" r="42052"/>
            <a:stretch/>
          </p:blipFill>
          <p:spPr>
            <a:xfrm>
              <a:off x="4129922" y="3704264"/>
              <a:ext cx="1740449" cy="1655858"/>
            </a:xfrm>
            <a:prstGeom prst="rect">
              <a:avLst/>
            </a:prstGeom>
          </p:spPr>
        </p:pic>
        <p:cxnSp>
          <p:nvCxnSpPr>
            <p:cNvPr id="179" name="Conector recto de flecha 178">
              <a:extLst>
                <a:ext uri="{FF2B5EF4-FFF2-40B4-BE49-F238E27FC236}">
                  <a16:creationId xmlns:a16="http://schemas.microsoft.com/office/drawing/2014/main" id="{FE7C48A3-1557-4A22-82AE-82BA54249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5060" y="2667000"/>
              <a:ext cx="2433264" cy="1603344"/>
            </a:xfrm>
            <a:prstGeom prst="straightConnector1">
              <a:avLst/>
            </a:prstGeom>
            <a:ln w="3175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cto de flecha 174">
              <a:extLst>
                <a:ext uri="{FF2B5EF4-FFF2-40B4-BE49-F238E27FC236}">
                  <a16:creationId xmlns:a16="http://schemas.microsoft.com/office/drawing/2014/main" id="{A3ECF755-61D5-4472-9708-7D9D23C8CFB7}"/>
                </a:ext>
              </a:extLst>
            </p:cNvPr>
            <p:cNvCxnSpPr>
              <a:cxnSpLocks/>
            </p:cNvCxnSpPr>
            <p:nvPr/>
          </p:nvCxnSpPr>
          <p:spPr>
            <a:xfrm>
              <a:off x="3534128" y="2743200"/>
              <a:ext cx="1664153" cy="1502383"/>
            </a:xfrm>
            <a:prstGeom prst="straightConnector1">
              <a:avLst/>
            </a:prstGeom>
            <a:ln w="3175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ítulo 1">
            <a:extLst>
              <a:ext uri="{FF2B5EF4-FFF2-40B4-BE49-F238E27FC236}">
                <a16:creationId xmlns:a16="http://schemas.microsoft.com/office/drawing/2014/main" id="{1CB957D1-B9B5-1714-6C97-B1A961158B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94325"/>
            <a:ext cx="10834688" cy="787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Ballesteros, J.R.; 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Sanchez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-Torres, G.; Branch-Bedoya, J.W. HAGDAVS: 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Height-Augmented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 Geo-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Located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Semantic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Segmentation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Vehicles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Drone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Aerial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 Orthomosaics. </a:t>
            </a:r>
            <a:r>
              <a:rPr lang="es-CO" sz="1800" i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s-CO" sz="1800" b="1" dirty="0"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s-CO" sz="1800" i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, 50. https://doi.org/10.3390/data7040050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337098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9DC2F2-FBA7-4D3B-9DFB-01FFCB54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0046" y="6356350"/>
            <a:ext cx="443753" cy="365125"/>
          </a:xfrm>
        </p:spPr>
        <p:txBody>
          <a:bodyPr/>
          <a:lstStyle/>
          <a:p>
            <a:pPr algn="r" defTabSz="914400">
              <a:defRPr/>
            </a:pPr>
            <a:fld id="{AF560B2B-EEB3-445D-828A-ABC622EB2353}" type="slidenum">
              <a:rPr lang="es-CO" altLang="es-CO" smtClean="0"/>
              <a:pPr algn="r" defTabSz="914400">
                <a:defRPr/>
              </a:pPr>
              <a:t>15</a:t>
            </a:fld>
            <a:endParaRPr lang="es-CO" altLang="es-CO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9E494B7-767F-4B97-A6DC-EF3C0A58852A}"/>
              </a:ext>
            </a:extLst>
          </p:cNvPr>
          <p:cNvSpPr txBox="1">
            <a:spLocks/>
          </p:cNvSpPr>
          <p:nvPr/>
        </p:nvSpPr>
        <p:spPr>
          <a:xfrm>
            <a:off x="1269597" y="403010"/>
            <a:ext cx="9117110" cy="635857"/>
          </a:xfrm>
          <a:prstGeom prst="rect">
            <a:avLst/>
          </a:prstGeom>
        </p:spPr>
        <p:txBody>
          <a:bodyPr wrap="square" lIns="0" tIns="0" rIns="0" bIns="0">
            <a:normAutofit fontScale="97500"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algn="ctr"/>
            <a:r>
              <a:rPr lang="en-US" sz="3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Vehicle Detection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0C25FF4-26DC-4173-84A0-AE8524551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1" t="5541" r="11087" b="9223"/>
          <a:stretch/>
        </p:blipFill>
        <p:spPr>
          <a:xfrm>
            <a:off x="3916600" y="1383880"/>
            <a:ext cx="5870960" cy="4461108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AA1E203F-9462-616C-0CCC-0EAA5B0C9C15}"/>
              </a:ext>
            </a:extLst>
          </p:cNvPr>
          <p:cNvSpPr txBox="1">
            <a:spLocks/>
          </p:cNvSpPr>
          <p:nvPr/>
        </p:nvSpPr>
        <p:spPr>
          <a:xfrm>
            <a:off x="0" y="1625222"/>
            <a:ext cx="3810000" cy="33239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400" b="1"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Point </a:t>
            </a:r>
            <a:r>
              <a:rPr lang="es-CO" dirty="0" err="1"/>
              <a:t>masks</a:t>
            </a:r>
            <a:r>
              <a:rPr lang="es-CO" dirty="0"/>
              <a:t>, 1000 ex, 1m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8A49EE-680B-1F7D-436D-3F2EAE1ACBE6}"/>
              </a:ext>
            </a:extLst>
          </p:cNvPr>
          <p:cNvSpPr txBox="1"/>
          <p:nvPr/>
        </p:nvSpPr>
        <p:spPr>
          <a:xfrm>
            <a:off x="1022604" y="2095009"/>
            <a:ext cx="1764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256x256px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mIoU=0.978</a:t>
            </a:r>
            <a:endParaRPr lang="es-CO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0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9DC2F2-FBA7-4D3B-9DFB-01FFCB54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0046" y="6356350"/>
            <a:ext cx="443753" cy="365125"/>
          </a:xfrm>
        </p:spPr>
        <p:txBody>
          <a:bodyPr/>
          <a:lstStyle/>
          <a:p>
            <a:pPr algn="r" defTabSz="914400">
              <a:defRPr/>
            </a:pPr>
            <a:fld id="{AF560B2B-EEB3-445D-828A-ABC622EB2353}" type="slidenum">
              <a:rPr lang="es-CO" altLang="es-CO" smtClean="0"/>
              <a:pPr algn="r" defTabSz="914400">
                <a:defRPr/>
              </a:pPr>
              <a:t>16</a:t>
            </a:fld>
            <a:endParaRPr lang="es-CO" altLang="es-CO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77340AF1-85DA-4BD3-8215-2218ADA42C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2753" y="1730515"/>
            <a:ext cx="3810000" cy="36988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CO" sz="2400" b="1" dirty="0"/>
              <a:t>Line </a:t>
            </a:r>
            <a:r>
              <a:rPr lang="es-CO" sz="2400" b="1" dirty="0" err="1"/>
              <a:t>masks</a:t>
            </a:r>
            <a:r>
              <a:rPr lang="es-CO" sz="2400" b="1" dirty="0"/>
              <a:t>, 1098 ex., 1m</a:t>
            </a:r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6D3162FD-9BB5-4244-B47E-3CB370E786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r="13312"/>
          <a:stretch/>
        </p:blipFill>
        <p:spPr>
          <a:xfrm>
            <a:off x="3523130" y="1013013"/>
            <a:ext cx="6135092" cy="57084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E494B7-767F-4B97-A6DC-EF3C0A58852A}"/>
              </a:ext>
            </a:extLst>
          </p:cNvPr>
          <p:cNvSpPr txBox="1">
            <a:spLocks/>
          </p:cNvSpPr>
          <p:nvPr/>
        </p:nvSpPr>
        <p:spPr>
          <a:xfrm>
            <a:off x="941294" y="416748"/>
            <a:ext cx="9968752" cy="1100147"/>
          </a:xfrm>
          <a:prstGeom prst="rect">
            <a:avLst/>
          </a:prstGeom>
        </p:spPr>
        <p:txBody>
          <a:bodyPr wrap="square" lIns="0" tIns="0" rIns="0" bIns="0">
            <a:normAutofit fontScale="97500"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algn="ctr"/>
            <a:r>
              <a:rPr lang="en-US" sz="3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Road Centerline Segmentation using a road dataset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71DC2A2-743A-AD04-A69C-8DB9342764DA}"/>
              </a:ext>
            </a:extLst>
          </p:cNvPr>
          <p:cNvSpPr txBox="1"/>
          <p:nvPr/>
        </p:nvSpPr>
        <p:spPr>
          <a:xfrm>
            <a:off x="847793" y="2177305"/>
            <a:ext cx="1764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256x256px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mIoU=0.984</a:t>
            </a:r>
            <a:endParaRPr lang="es-CO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9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ED938D-9DB4-45FD-8FD6-C69A2F98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839" y="6275668"/>
            <a:ext cx="506506" cy="365125"/>
          </a:xfrm>
        </p:spPr>
        <p:txBody>
          <a:bodyPr/>
          <a:lstStyle/>
          <a:p>
            <a:pPr defTabSz="914400">
              <a:defRPr/>
            </a:pPr>
            <a:fld id="{AF560B2B-EEB3-445D-828A-ABC622EB2353}" type="slidenum">
              <a:rPr lang="es-CO" altLang="es-CO" smtClean="0"/>
              <a:pPr defTabSz="914400">
                <a:defRPr/>
              </a:pPr>
              <a:t>17</a:t>
            </a:fld>
            <a:endParaRPr lang="es-CO" altLang="es-CO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E391930-73BD-0CE7-CD7A-B1C1431FE596}"/>
              </a:ext>
            </a:extLst>
          </p:cNvPr>
          <p:cNvSpPr txBox="1">
            <a:spLocks/>
          </p:cNvSpPr>
          <p:nvPr/>
        </p:nvSpPr>
        <p:spPr>
          <a:xfrm>
            <a:off x="1269940" y="413801"/>
            <a:ext cx="9117110" cy="635857"/>
          </a:xfrm>
          <a:prstGeom prst="rect">
            <a:avLst/>
          </a:prstGeom>
        </p:spPr>
        <p:txBody>
          <a:bodyPr wrap="square" lIns="0" tIns="0" rIns="0" bIns="0">
            <a:normAutofit fontScale="97500"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algn="ctr"/>
            <a:r>
              <a:rPr lang="en-US" sz="3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Building Footprint Segmentation</a:t>
            </a: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9BDFC93A-45E2-94E5-41F0-FF1AC032C3FF}"/>
              </a:ext>
            </a:extLst>
          </p:cNvPr>
          <p:cNvSpPr txBox="1">
            <a:spLocks/>
          </p:cNvSpPr>
          <p:nvPr/>
        </p:nvSpPr>
        <p:spPr>
          <a:xfrm>
            <a:off x="600634" y="1487320"/>
            <a:ext cx="262807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kern="0" dirty="0" err="1"/>
              <a:t>Polygon</a:t>
            </a:r>
            <a:r>
              <a:rPr lang="es-CO" sz="1600" kern="0" dirty="0"/>
              <a:t> </a:t>
            </a:r>
            <a:r>
              <a:rPr lang="es-CO" sz="1600" kern="0" dirty="0" err="1"/>
              <a:t>masks</a:t>
            </a:r>
            <a:r>
              <a:rPr lang="es-CO" sz="1600" kern="0" dirty="0"/>
              <a:t>, 500 ex.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CD13DAF-548F-4B45-115C-F3BD5AD85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4" t="4687" r="9889" b="10711"/>
          <a:stretch/>
        </p:blipFill>
        <p:spPr>
          <a:xfrm>
            <a:off x="3088652" y="1301640"/>
            <a:ext cx="6491389" cy="482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5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3ABA9B-BEEA-680E-E5AE-F30A5AFE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AF560B2B-EEB3-445D-828A-ABC622EB2353}" type="slidenum">
              <a:rPr lang="es-CO" altLang="es-CO" smtClean="0"/>
              <a:pPr defTabSz="914400">
                <a:defRPr/>
              </a:pPr>
              <a:t>18</a:t>
            </a:fld>
            <a:endParaRPr lang="es-CO" alt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65649E6-3CB1-E534-0F48-70317B5A630A}"/>
              </a:ext>
            </a:extLst>
          </p:cNvPr>
          <p:cNvSpPr txBox="1">
            <a:spLocks/>
          </p:cNvSpPr>
          <p:nvPr/>
        </p:nvSpPr>
        <p:spPr>
          <a:xfrm>
            <a:off x="1329949" y="172291"/>
            <a:ext cx="9117110" cy="635857"/>
          </a:xfrm>
          <a:prstGeom prst="rect">
            <a:avLst/>
          </a:prstGeom>
        </p:spPr>
        <p:txBody>
          <a:bodyPr wrap="square" lIns="0" tIns="0" rIns="0" bIns="0">
            <a:normAutofit fontScale="97500"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algn="ctr"/>
            <a:r>
              <a:rPr lang="en-US" sz="3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Imbalance on the Road Dataset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122F21-C4AE-ACFF-6D93-1E26693F4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37"/>
          <a:stretch/>
        </p:blipFill>
        <p:spPr bwMode="auto">
          <a:xfrm>
            <a:off x="92456" y="1236386"/>
            <a:ext cx="9106540" cy="48900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05B6223-B84A-273F-25F1-1C6339328F71}"/>
              </a:ext>
            </a:extLst>
          </p:cNvPr>
          <p:cNvSpPr txBox="1"/>
          <p:nvPr/>
        </p:nvSpPr>
        <p:spPr>
          <a:xfrm>
            <a:off x="6855911" y="2683325"/>
            <a:ext cx="5243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+mj-lt"/>
                <a:ea typeface="NimbusRomNo9L-Regu"/>
                <a:cs typeface="NimbusRomNo9L-Regu"/>
              </a:rPr>
              <a:t>These values are averaged for the entire raster masks not yet tessellated.</a:t>
            </a:r>
            <a:endParaRPr lang="es-CO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C1004C5-95AC-7037-269E-E5A690C0F6EE}"/>
              </a:ext>
            </a:extLst>
          </p:cNvPr>
          <p:cNvSpPr txBox="1"/>
          <p:nvPr/>
        </p:nvSpPr>
        <p:spPr>
          <a:xfrm>
            <a:off x="169164" y="813645"/>
            <a:ext cx="3753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+mj-lt"/>
                <a:ea typeface="NimbusRomNo9L-Regu"/>
                <a:cs typeface="NimbusRomNo9L-Regu"/>
              </a:rPr>
              <a:t>Imbalance vs buffer distance in roads 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5D7F92-2097-973C-E94E-F285E0375078}"/>
              </a:ext>
            </a:extLst>
          </p:cNvPr>
          <p:cNvSpPr txBox="1"/>
          <p:nvPr/>
        </p:nvSpPr>
        <p:spPr>
          <a:xfrm>
            <a:off x="2378907" y="2450806"/>
            <a:ext cx="219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effectLst/>
                <a:latin typeface="+mj-lt"/>
                <a:ea typeface="NimbusRomNo9L-Regu"/>
                <a:cs typeface="NimbusRomNo9L-Regu"/>
              </a:rPr>
              <a:t>Example of a chip of 50 cm</a:t>
            </a:r>
            <a:endParaRPr lang="es-CO" sz="1400" dirty="0">
              <a:latin typeface="+mj-lt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66BEC4-ABB4-DEAE-CEBE-00CEF36577E3}"/>
              </a:ext>
            </a:extLst>
          </p:cNvPr>
          <p:cNvSpPr txBox="1"/>
          <p:nvPr/>
        </p:nvSpPr>
        <p:spPr>
          <a:xfrm>
            <a:off x="2378906" y="5062942"/>
            <a:ext cx="219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effectLst/>
                <a:latin typeface="+mj-lt"/>
                <a:ea typeface="NimbusRomNo9L-Regu"/>
                <a:cs typeface="NimbusRomNo9L-Regu"/>
              </a:rPr>
              <a:t>Example of a chip of </a:t>
            </a:r>
            <a:r>
              <a:rPr lang="en-US" sz="1200" dirty="0">
                <a:effectLst/>
                <a:latin typeface="+mj-lt"/>
                <a:ea typeface="NimbusRomNo9L-Regu"/>
                <a:cs typeface="NimbusRomNo9L-Regu"/>
              </a:rPr>
              <a:t>300</a:t>
            </a:r>
            <a:r>
              <a:rPr lang="en-US" sz="1400" dirty="0">
                <a:effectLst/>
                <a:latin typeface="+mj-lt"/>
                <a:ea typeface="NimbusRomNo9L-Regu"/>
                <a:cs typeface="NimbusRomNo9L-Regu"/>
              </a:rPr>
              <a:t> cm</a:t>
            </a:r>
            <a:endParaRPr lang="es-CO" sz="1400" dirty="0">
              <a:latin typeface="+mj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7183A5-C58E-E7AF-4D14-9987BC723949}"/>
              </a:ext>
            </a:extLst>
          </p:cNvPr>
          <p:cNvSpPr txBox="1"/>
          <p:nvPr/>
        </p:nvSpPr>
        <p:spPr>
          <a:xfrm>
            <a:off x="6920427" y="5050944"/>
            <a:ext cx="2278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effectLst/>
                <a:latin typeface="+mj-lt"/>
                <a:ea typeface="NimbusRomNo9L-Regu"/>
                <a:cs typeface="NimbusRomNo9L-Regu"/>
              </a:rPr>
              <a:t>Example of a chip of 500 cm</a:t>
            </a:r>
            <a:endParaRPr lang="es-CO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337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58B6EA-1CAA-181E-3EFC-BB28F00E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AF560B2B-EEB3-445D-828A-ABC622EB2353}" type="slidenum">
              <a:rPr lang="es-CO" altLang="es-CO" smtClean="0"/>
              <a:pPr defTabSz="914400">
                <a:defRPr/>
              </a:pPr>
              <a:t>19</a:t>
            </a:fld>
            <a:endParaRPr lang="es-CO" alt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7479FEB-5C6B-77F7-6E12-45C4F67EC303}"/>
              </a:ext>
            </a:extLst>
          </p:cNvPr>
          <p:cNvSpPr txBox="1">
            <a:spLocks/>
          </p:cNvSpPr>
          <p:nvPr/>
        </p:nvSpPr>
        <p:spPr>
          <a:xfrm>
            <a:off x="711870" y="132232"/>
            <a:ext cx="10754916" cy="847760"/>
          </a:xfrm>
          <a:prstGeom prst="rect">
            <a:avLst/>
          </a:prstGeom>
        </p:spPr>
        <p:txBody>
          <a:bodyPr wrap="square" lIns="0" tIns="0" rIns="0" bIns="0">
            <a:normAutofit fontScale="97500"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algn="ctr"/>
            <a:r>
              <a:rPr lang="en-US" sz="3200" b="1" kern="0" dirty="0">
                <a:latin typeface="Calibri" panose="020F0502020204030204" pitchFamily="34" charset="0"/>
                <a:cs typeface="Calibri" panose="020F0502020204030204" pitchFamily="34" charset="0"/>
              </a:rPr>
              <a:t>Data Fusion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253E44-E13E-6E45-F848-B7AC2D1065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" y="950900"/>
            <a:ext cx="2980931" cy="44665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0DA1D5-598C-EBF6-8ADD-3F97F41235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2833"/>
          <a:stretch/>
        </p:blipFill>
        <p:spPr>
          <a:xfrm>
            <a:off x="3026980" y="913624"/>
            <a:ext cx="2980931" cy="4556362"/>
          </a:xfrm>
          <a:prstGeom prst="rect">
            <a:avLst/>
          </a:prstGeom>
        </p:spPr>
      </p:pic>
      <p:pic>
        <p:nvPicPr>
          <p:cNvPr id="8" name="Imagen 7" descr="Imagen que contiene Forma&#10;&#10;Descripción generada automáticamente">
            <a:extLst>
              <a:ext uri="{FF2B5EF4-FFF2-40B4-BE49-F238E27FC236}">
                <a16:creationId xmlns:a16="http://schemas.microsoft.com/office/drawing/2014/main" id="{525F3737-796A-5DBE-40D9-54CAC29F60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77" y="1003450"/>
            <a:ext cx="3028425" cy="4424495"/>
          </a:xfrm>
          <a:prstGeom prst="rect">
            <a:avLst/>
          </a:prstGeom>
        </p:spPr>
      </p:pic>
      <p:pic>
        <p:nvPicPr>
          <p:cNvPr id="9" name="Imagen 8" descr="Forma, Polígono&#10;&#10;Descripción generada automáticamente">
            <a:extLst>
              <a:ext uri="{FF2B5EF4-FFF2-40B4-BE49-F238E27FC236}">
                <a16:creationId xmlns:a16="http://schemas.microsoft.com/office/drawing/2014/main" id="{0A9ABCB7-E062-4CD5-F459-3BF15CF596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1"/>
          <a:stretch/>
        </p:blipFill>
        <p:spPr bwMode="auto">
          <a:xfrm>
            <a:off x="9017882" y="980574"/>
            <a:ext cx="3169987" cy="44473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F7A118D-9FB6-B69B-2829-63A4A9AEDAF6}"/>
              </a:ext>
            </a:extLst>
          </p:cNvPr>
          <p:cNvSpPr txBox="1"/>
          <p:nvPr/>
        </p:nvSpPr>
        <p:spPr>
          <a:xfrm>
            <a:off x="-249889" y="674976"/>
            <a:ext cx="3275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RGDSM</a:t>
            </a:r>
            <a:endParaRPr lang="es-CO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CE09F78-8BC3-B4F9-618C-5A5AD46080CE}"/>
              </a:ext>
            </a:extLst>
          </p:cNvPr>
          <p:cNvSpPr txBox="1"/>
          <p:nvPr/>
        </p:nvSpPr>
        <p:spPr>
          <a:xfrm>
            <a:off x="2757516" y="674976"/>
            <a:ext cx="3275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RVARIB</a:t>
            </a:r>
            <a:endParaRPr lang="es-CO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038FAC6-860F-C844-CE88-D99791D09155}"/>
              </a:ext>
            </a:extLst>
          </p:cNvPr>
          <p:cNvSpPr txBox="1"/>
          <p:nvPr/>
        </p:nvSpPr>
        <p:spPr>
          <a:xfrm>
            <a:off x="5886896" y="674976"/>
            <a:ext cx="3275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HRGB</a:t>
            </a:r>
            <a:endParaRPr lang="es-CO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7E3FC73-3A61-DFCC-DF1D-8FE3DDA8A350}"/>
              </a:ext>
            </a:extLst>
          </p:cNvPr>
          <p:cNvSpPr txBox="1"/>
          <p:nvPr/>
        </p:nvSpPr>
        <p:spPr>
          <a:xfrm>
            <a:off x="8995343" y="664314"/>
            <a:ext cx="3275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HRVARIB</a:t>
            </a:r>
            <a:endParaRPr lang="es-CO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D1705BF-5C0D-5470-0691-95969F734E51}"/>
              </a:ext>
            </a:extLst>
          </p:cNvPr>
          <p:cNvSpPr txBox="1"/>
          <p:nvPr/>
        </p:nvSpPr>
        <p:spPr>
          <a:xfrm>
            <a:off x="0" y="5531384"/>
            <a:ext cx="10570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NimbusRomNo9L-Regu"/>
                <a:ea typeface="Calibri" panose="020F0502020204030204" pitchFamily="34" charset="0"/>
                <a:cs typeface="Calibri" panose="020F0502020204030204" pitchFamily="34" charset="0"/>
              </a:rPr>
              <a:t>(Zhang et al., 2015) and also</a:t>
            </a:r>
            <a:r>
              <a:rPr lang="en-US" sz="1800" dirty="0">
                <a:effectLst/>
                <a:latin typeface="NimbusRomNo9L-Regu"/>
                <a:ea typeface="NimbusRomNo9L-Regu"/>
                <a:cs typeface="NimbusRomNo9L-Regu"/>
              </a:rPr>
              <a:t> </a:t>
            </a:r>
            <a:r>
              <a:rPr lang="en-US" sz="1800" dirty="0">
                <a:effectLst/>
                <a:latin typeface="NimbusRomNo9L-Regu"/>
                <a:ea typeface="Calibri" panose="020F0502020204030204" pitchFamily="34" charset="0"/>
                <a:cs typeface="Calibri" panose="020F0502020204030204" pitchFamily="34" charset="0"/>
              </a:rPr>
              <a:t>(Al-Najjar et al., 2019)</a:t>
            </a:r>
            <a:r>
              <a:rPr lang="en-US" sz="1800" dirty="0">
                <a:effectLst/>
                <a:latin typeface="NimbusRomNo9L-Regu"/>
                <a:ea typeface="NimbusRomNo9L-Regu"/>
                <a:cs typeface="NimbusRomNo9L-Regu"/>
              </a:rPr>
              <a:t> combined UAV Ultra-High resolution Orthophotos with DSM to create land cover maps, their experiments demonstrate that the DSM enhanced the results of RGB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408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1EEF713-34BB-238F-6DB5-B83AC2E3585B}"/>
              </a:ext>
            </a:extLst>
          </p:cNvPr>
          <p:cNvSpPr txBox="1">
            <a:spLocks/>
          </p:cNvSpPr>
          <p:nvPr/>
        </p:nvSpPr>
        <p:spPr bwMode="auto">
          <a:xfrm>
            <a:off x="502920" y="1718718"/>
            <a:ext cx="11494008" cy="3915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265113" indent="-265113" algn="just">
              <a:lnSpc>
                <a:spcPct val="150000"/>
              </a:lnSpc>
              <a:buFontTx/>
              <a:buChar char="-"/>
              <a:defRPr/>
            </a:pPr>
            <a:r>
              <a:rPr lang="es-CO" sz="3200" dirty="0">
                <a:solidFill>
                  <a:prstClr val="black"/>
                </a:solidFill>
                <a:latin typeface="Calibri"/>
              </a:rPr>
              <a:t>AI: Machine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Learning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 and Deep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Learning</a:t>
            </a:r>
            <a:endParaRPr lang="es-CO" sz="3200" dirty="0">
              <a:solidFill>
                <a:prstClr val="black"/>
              </a:solidFill>
              <a:latin typeface="Calibri"/>
            </a:endParaRPr>
          </a:p>
          <a:p>
            <a:pPr marL="265113" marR="0" lvl="0" indent="-265113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GeoAI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 and GeoAI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Datasets</a:t>
            </a:r>
            <a:endParaRPr lang="es-CO" sz="3200" dirty="0">
              <a:solidFill>
                <a:prstClr val="black"/>
              </a:solidFill>
              <a:latin typeface="Calibri"/>
            </a:endParaRPr>
          </a:p>
          <a:p>
            <a:pPr marL="265113" marR="0" lvl="0" indent="-265113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s-CO" sz="3200" dirty="0" err="1">
                <a:solidFill>
                  <a:prstClr val="black"/>
                </a:solidFill>
                <a:latin typeface="Calibri"/>
              </a:rPr>
              <a:t>Applications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of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 GeoAI</a:t>
            </a:r>
          </a:p>
          <a:p>
            <a:pPr marL="265113" marR="0" lvl="0" indent="-265113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s-CO" sz="3200" dirty="0">
                <a:solidFill>
                  <a:prstClr val="black"/>
                </a:solidFill>
                <a:latin typeface="Calibri"/>
              </a:rPr>
              <a:t>A GIS Pipeline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for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 GeoAI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datasets</a:t>
            </a:r>
            <a:endParaRPr lang="es-CO" sz="3200" dirty="0">
              <a:solidFill>
                <a:prstClr val="black"/>
              </a:solidFill>
              <a:latin typeface="Calibri"/>
            </a:endParaRPr>
          </a:p>
          <a:p>
            <a:pPr marL="265113" indent="-265113" algn="just">
              <a:lnSpc>
                <a:spcPct val="150000"/>
              </a:lnSpc>
              <a:buFontTx/>
              <a:buChar char="-"/>
              <a:defRPr/>
            </a:pPr>
            <a:r>
              <a:rPr lang="es-CO" sz="3200" dirty="0" err="1">
                <a:solidFill>
                  <a:prstClr val="black"/>
                </a:solidFill>
                <a:latin typeface="Calibri"/>
              </a:rPr>
              <a:t>Roads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vehicle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buildings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models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trained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on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produced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</a:rPr>
              <a:t>datasets</a:t>
            </a:r>
            <a:endParaRPr lang="es-CO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A0030C-D236-C868-8F0B-07CC1E6C84BA}"/>
              </a:ext>
            </a:extLst>
          </p:cNvPr>
          <p:cNvSpPr txBox="1"/>
          <p:nvPr/>
        </p:nvSpPr>
        <p:spPr>
          <a:xfrm>
            <a:off x="2845505" y="615403"/>
            <a:ext cx="62815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Agenda </a:t>
            </a:r>
            <a:endParaRPr kumimoji="0" lang="es-CO" sz="6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97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E327A567-3847-2699-4F1E-E288D4B7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3985" r="1336" b="5619"/>
          <a:stretch/>
        </p:blipFill>
        <p:spPr>
          <a:xfrm>
            <a:off x="5868991" y="3502425"/>
            <a:ext cx="6233628" cy="250518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80687-1447-1367-1895-3A8242AE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AF560B2B-EEB3-445D-828A-ABC622EB2353}" type="slidenum">
              <a:rPr lang="es-CO" altLang="es-CO" smtClean="0"/>
              <a:pPr defTabSz="914400">
                <a:defRPr/>
              </a:pPr>
              <a:t>20</a:t>
            </a:fld>
            <a:endParaRPr lang="es-CO" altLang="es-CO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8029758-4FDD-5BF3-8F28-E712266F4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408621"/>
              </p:ext>
            </p:extLst>
          </p:nvPr>
        </p:nvGraphicFramePr>
        <p:xfrm>
          <a:off x="514151" y="1063858"/>
          <a:ext cx="5173988" cy="226760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034609">
                  <a:extLst>
                    <a:ext uri="{9D8B030D-6E8A-4147-A177-3AD203B41FA5}">
                      <a16:colId xmlns:a16="http://schemas.microsoft.com/office/drawing/2014/main" val="2332316273"/>
                    </a:ext>
                  </a:extLst>
                </a:gridCol>
                <a:gridCol w="1139379">
                  <a:extLst>
                    <a:ext uri="{9D8B030D-6E8A-4147-A177-3AD203B41FA5}">
                      <a16:colId xmlns:a16="http://schemas.microsoft.com/office/drawing/2014/main" val="3777516255"/>
                    </a:ext>
                  </a:extLst>
                </a:gridCol>
              </a:tblGrid>
              <a:tr h="271166"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Augmentation Method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mIoU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636903"/>
                  </a:ext>
                </a:extLst>
              </a:tr>
              <a:tr h="329312"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Overlapping (30%) 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0.794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0308239"/>
                  </a:ext>
                </a:extLst>
              </a:tr>
              <a:tr h="329312"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Mirroring (vert. and hor.)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kumimoji="0" lang="es-CO" sz="16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4402"/>
                  </a:ext>
                </a:extLst>
              </a:tr>
              <a:tr h="329312"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Rotation (10 degree increase clockwise)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0.779</a:t>
                      </a:r>
                      <a:endParaRPr kumimoji="0" lang="es-CO" sz="16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8425053"/>
                  </a:ext>
                </a:extLst>
              </a:tr>
              <a:tr h="679189"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Spectral (10% random increase in brightness, intensity and contrast)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0.659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7444058"/>
                  </a:ext>
                </a:extLst>
              </a:tr>
              <a:tr h="329312"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All augmentation together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0.847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5618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A3BCF3A-1548-A95B-9191-399EBEC4C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1168" y="736992"/>
            <a:ext cx="6300216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CO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NimbusRomNo9L-Regu"/>
                <a:cs typeface="NimbusRomNo9L-Regu"/>
              </a:rPr>
              <a:t>Influence of geometric and spectral augmentation, 500 examples</a:t>
            </a:r>
            <a:endParaRPr kumimoji="0" lang="es-CO" altLang="es-CO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6AB48B8-A024-343B-8462-E128AE818060}"/>
              </a:ext>
            </a:extLst>
          </p:cNvPr>
          <p:cNvSpPr txBox="1">
            <a:spLocks/>
          </p:cNvSpPr>
          <p:nvPr/>
        </p:nvSpPr>
        <p:spPr>
          <a:xfrm>
            <a:off x="545340" y="154090"/>
            <a:ext cx="10592082" cy="533355"/>
          </a:xfrm>
          <a:prstGeom prst="rect">
            <a:avLst/>
          </a:prstGeom>
        </p:spPr>
        <p:txBody>
          <a:bodyPr wrap="square" lIns="0" tIns="0" rIns="0" bIns="0">
            <a:normAutofit fontScale="97500"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algn="ctr"/>
            <a:r>
              <a:rPr lang="en-US" sz="2900" b="1" kern="0" dirty="0">
                <a:latin typeface="Calibri" panose="020F0502020204030204" pitchFamily="34" charset="0"/>
                <a:cs typeface="Calibri" panose="020F0502020204030204" pitchFamily="34" charset="0"/>
              </a:rPr>
              <a:t>Data Augmentation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5E98B18-3D25-4B0B-1898-C617B87574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22" y="1063858"/>
            <a:ext cx="1868776" cy="9343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091653-BFA3-8889-92E3-4CED6CD864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38" y="1078360"/>
            <a:ext cx="1840942" cy="9198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83094A2-DD6B-5E4C-9C19-AB060015C5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50" y="1078359"/>
            <a:ext cx="1869960" cy="9343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C2573DB-9E66-48FF-CB1E-C6751C007D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22" y="2455217"/>
            <a:ext cx="1868778" cy="9343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F76D23-5EB3-0CDA-CBF0-2A6FC68BAA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20" y="2455217"/>
            <a:ext cx="1869536" cy="9347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99FA526-B511-CAEC-1C44-C811BEC039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054" y="2455217"/>
            <a:ext cx="1880737" cy="94037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1436F76-85AF-D852-66D6-5ECD278E5B04}"/>
              </a:ext>
            </a:extLst>
          </p:cNvPr>
          <p:cNvSpPr txBox="1"/>
          <p:nvPr/>
        </p:nvSpPr>
        <p:spPr>
          <a:xfrm>
            <a:off x="7102133" y="747135"/>
            <a:ext cx="3275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30% overlapping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147E0DF-1E08-97F9-FB65-5508D1692991}"/>
              </a:ext>
            </a:extLst>
          </p:cNvPr>
          <p:cNvSpPr txBox="1"/>
          <p:nvPr/>
        </p:nvSpPr>
        <p:spPr>
          <a:xfrm>
            <a:off x="7107388" y="2171284"/>
            <a:ext cx="3275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90°mirroring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1180211D-8F89-63CE-A40F-8D8F47A32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755140"/>
              </p:ext>
            </p:extLst>
          </p:nvPr>
        </p:nvGraphicFramePr>
        <p:xfrm>
          <a:off x="514150" y="3969527"/>
          <a:ext cx="5173989" cy="131953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989700">
                  <a:extLst>
                    <a:ext uri="{9D8B030D-6E8A-4147-A177-3AD203B41FA5}">
                      <a16:colId xmlns:a16="http://schemas.microsoft.com/office/drawing/2014/main" val="2481593495"/>
                    </a:ext>
                  </a:extLst>
                </a:gridCol>
                <a:gridCol w="1184289">
                  <a:extLst>
                    <a:ext uri="{9D8B030D-6E8A-4147-A177-3AD203B41FA5}">
                      <a16:colId xmlns:a16="http://schemas.microsoft.com/office/drawing/2014/main" val="27670137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Fusion Method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mIoU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7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RG-DSM 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0.725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1652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RVARIB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0.549</a:t>
                      </a:r>
                      <a:endParaRPr kumimoji="0" lang="es-CO" sz="16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37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HRGB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0.621</a:t>
                      </a:r>
                      <a:endParaRPr kumimoji="0" lang="es-CO" sz="16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1629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HRVARIB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0.508</a:t>
                      </a:r>
                      <a:endParaRPr kumimoji="0" lang="es-CO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122316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4E8C31BB-98C6-9133-F5A8-1A5AF7585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48" y="3609079"/>
            <a:ext cx="46023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b="1" dirty="0"/>
              <a:t>Influence of data fusion, 500 examples</a:t>
            </a:r>
            <a:endParaRPr lang="es-CO" altLang="es-C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3BCF3FE-1293-C7D5-82D6-020693A468D3}"/>
                  </a:ext>
                </a:extLst>
              </p:cNvPr>
              <p:cNvSpPr txBox="1"/>
              <p:nvPr/>
            </p:nvSpPr>
            <p:spPr>
              <a:xfrm>
                <a:off x="351730" y="5831535"/>
                <a:ext cx="5567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𝑉𝐴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𝑅𝐼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)/(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20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3BCF3FE-1293-C7D5-82D6-020693A46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0" y="5831535"/>
                <a:ext cx="5567229" cy="307777"/>
              </a:xfrm>
              <a:prstGeom prst="rect">
                <a:avLst/>
              </a:prstGeom>
              <a:blipFill>
                <a:blip r:embed="rId9"/>
                <a:stretch>
                  <a:fillRect l="-657" t="-4000" r="-1205" b="-36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uadroTexto 29">
            <a:extLst>
              <a:ext uri="{FF2B5EF4-FFF2-40B4-BE49-F238E27FC236}">
                <a16:creationId xmlns:a16="http://schemas.microsoft.com/office/drawing/2014/main" id="{325250FA-BADE-AE80-142B-0B5CC8192855}"/>
              </a:ext>
            </a:extLst>
          </p:cNvPr>
          <p:cNvSpPr txBox="1"/>
          <p:nvPr/>
        </p:nvSpPr>
        <p:spPr>
          <a:xfrm>
            <a:off x="4032871" y="6146578"/>
            <a:ext cx="20631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Gitelson</a:t>
            </a:r>
            <a:r>
              <a:rPr lang="es-CO" dirty="0"/>
              <a:t> et al, 2002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5481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11FD07-ABEA-5112-0C0F-D36ADEE4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AF560B2B-EEB3-445D-828A-ABC622EB2353}" type="slidenum">
              <a:rPr lang="es-CO" altLang="es-CO" smtClean="0"/>
              <a:pPr defTabSz="914400">
                <a:defRPr/>
              </a:pPr>
              <a:t>21</a:t>
            </a:fld>
            <a:endParaRPr lang="es-CO" altLang="es-CO"/>
          </a:p>
        </p:txBody>
      </p:sp>
      <p:pic>
        <p:nvPicPr>
          <p:cNvPr id="5" name="Imagen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761D9A0-9725-4269-C271-F8703228B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47" y="26212"/>
            <a:ext cx="9453777" cy="227057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0EF1736-52A0-D1D6-BEC7-A49BE53BC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440" y="2203031"/>
            <a:ext cx="15087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mIoU=0.549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9372144-89A3-5FC4-9233-EA1CEFF59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920" y="2203031"/>
            <a:ext cx="16642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 411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A6FF0E7-6057-0DD4-4617-FB1F8303D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344" y="2203031"/>
            <a:ext cx="15087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mIoU=0.477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FFF956F-FB59-049E-2AE1-4E8746367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392" y="2203031"/>
            <a:ext cx="15087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mIoU=0.683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B80ADCF-0513-9FC7-2308-4AF552D5A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9364" y="2203031"/>
            <a:ext cx="15087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mIoU=0.455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78ADE2-6CB3-4A22-3392-F44363D81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56" y="2203031"/>
            <a:ext cx="15087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mIoU=0.000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n 11" descr="Shape, arrow&#10;&#10;Description automatically generated">
            <a:extLst>
              <a:ext uri="{FF2B5EF4-FFF2-40B4-BE49-F238E27FC236}">
                <a16:creationId xmlns:a16="http://schemas.microsoft.com/office/drawing/2014/main" id="{9E23C2B3-3B85-9AC6-CAD7-92778724A4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47" y="2473541"/>
            <a:ext cx="9408057" cy="3429718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68C682F8-1726-0BEA-C3DE-FD5F11BEB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440" y="5811863"/>
            <a:ext cx="15087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mIoU=0.621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723D39EE-C22F-4CD5-E651-5A2EF5406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920" y="5811863"/>
            <a:ext cx="16642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 557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A5A6040A-1A62-05A4-68E2-3BE3D465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344" y="5811863"/>
            <a:ext cx="15087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mIoU=0.528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1A714C09-999B-5FB5-3588-F1B56C8A5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392" y="5811863"/>
            <a:ext cx="15087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mIoU=0.503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9833D17F-D107-49BA-CFEC-9263CABFC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9364" y="5811863"/>
            <a:ext cx="15087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mIoU=0.595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7255273C-A527-33AF-7FFC-99AA05031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56" y="5811863"/>
            <a:ext cx="15087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CO" sz="1600" dirty="0"/>
              <a:t>mIoU=0.001</a:t>
            </a:r>
            <a:endParaRPr kumimoji="0" lang="es-CO" altLang="es-CO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03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39634F6-CA7E-4146-A3D8-5BDB50DAD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9950" y="636795"/>
            <a:ext cx="9985711" cy="665713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40EDF7-33B0-4D0E-A8FA-4F85419E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AF560B2B-EEB3-445D-828A-ABC622EB2353}" type="slidenum">
              <a:rPr lang="es-CO" altLang="es-CO" smtClean="0"/>
              <a:pPr defTabSz="914400">
                <a:defRPr/>
              </a:pPr>
              <a:t>22</a:t>
            </a:fld>
            <a:endParaRPr lang="es-CO" alt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7F20C7A-F389-431B-A30A-89AAC3DE48B1}"/>
              </a:ext>
            </a:extLst>
          </p:cNvPr>
          <p:cNvSpPr txBox="1">
            <a:spLocks/>
          </p:cNvSpPr>
          <p:nvPr/>
        </p:nvSpPr>
        <p:spPr>
          <a:xfrm>
            <a:off x="1537445" y="425477"/>
            <a:ext cx="9117110" cy="635857"/>
          </a:xfrm>
          <a:prstGeom prst="rect">
            <a:avLst/>
          </a:prstGeom>
        </p:spPr>
        <p:txBody>
          <a:bodyPr wrap="square" lIns="0" tIns="0" rIns="0" bIns="0">
            <a:normAutofit fontScale="75000" lnSpcReduction="20000"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algn="ctr"/>
            <a:r>
              <a:rPr lang="en-US" sz="3600" b="1" kern="0" dirty="0" err="1"/>
              <a:t>Objetivo</a:t>
            </a:r>
            <a:r>
              <a:rPr lang="en-US" sz="3600" b="1" kern="0" dirty="0"/>
              <a:t> 4. Validar </a:t>
            </a:r>
            <a:r>
              <a:rPr lang="en-US" sz="3600" b="1" kern="0" dirty="0" err="1"/>
              <a:t>usando</a:t>
            </a:r>
            <a:r>
              <a:rPr lang="en-US" sz="3600" b="1" kern="0" dirty="0"/>
              <a:t> conjuntos de </a:t>
            </a:r>
            <a:r>
              <a:rPr lang="en-US" sz="3600" b="1" kern="0" dirty="0" err="1"/>
              <a:t>datos</a:t>
            </a:r>
            <a:r>
              <a:rPr lang="en-US" sz="3600" b="1" kern="0" dirty="0"/>
              <a:t> de la </a:t>
            </a:r>
            <a:r>
              <a:rPr lang="en-US" sz="3600" b="1" kern="0" dirty="0" err="1"/>
              <a:t>literatura</a:t>
            </a:r>
            <a:endParaRPr lang="en-US" sz="3600" b="1" kern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E5E38A-CF1D-4AEE-8021-ACD2A3E2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429" y="1061334"/>
            <a:ext cx="4159520" cy="3083591"/>
          </a:xfrm>
          <a:prstGeom prst="rect">
            <a:avLst/>
          </a:prstGeom>
        </p:spPr>
      </p:pic>
      <p:sp>
        <p:nvSpPr>
          <p:cNvPr id="8" name="Google Shape;103;p4">
            <a:extLst>
              <a:ext uri="{FF2B5EF4-FFF2-40B4-BE49-F238E27FC236}">
                <a16:creationId xmlns:a16="http://schemas.microsoft.com/office/drawing/2014/main" id="{7D1860FF-D91B-440C-8F07-0E67ABDD3E97}"/>
              </a:ext>
            </a:extLst>
          </p:cNvPr>
          <p:cNvSpPr txBox="1"/>
          <p:nvPr/>
        </p:nvSpPr>
        <p:spPr>
          <a:xfrm>
            <a:off x="10930975" y="2172282"/>
            <a:ext cx="111097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CO" sz="1100" dirty="0">
                <a:sym typeface="Calibri"/>
              </a:rPr>
              <a:t>~16% desbalanceado</a:t>
            </a:r>
            <a:endParaRPr sz="1100" dirty="0">
              <a:sym typeface="Calibri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E8A43EFF-A70E-328C-4481-EAA412DCF99B}"/>
              </a:ext>
            </a:extLst>
          </p:cNvPr>
          <p:cNvGraphicFramePr>
            <a:graphicFrameLocks noGrp="1"/>
          </p:cNvGraphicFramePr>
          <p:nvPr/>
        </p:nvGraphicFramePr>
        <p:xfrm>
          <a:off x="8173928" y="4409942"/>
          <a:ext cx="344888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4440">
                  <a:extLst>
                    <a:ext uri="{9D8B030D-6E8A-4147-A177-3AD203B41FA5}">
                      <a16:colId xmlns:a16="http://schemas.microsoft.com/office/drawing/2014/main" val="1968307228"/>
                    </a:ext>
                  </a:extLst>
                </a:gridCol>
                <a:gridCol w="1724440">
                  <a:extLst>
                    <a:ext uri="{9D8B030D-6E8A-4147-A177-3AD203B41FA5}">
                      <a16:colId xmlns:a16="http://schemas.microsoft.com/office/drawing/2014/main" val="45393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err="1"/>
                        <a:t>Reported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 </a:t>
                      </a:r>
                      <a:r>
                        <a:rPr lang="es-CO" dirty="0" err="1"/>
                        <a:t>mIoU</a:t>
                      </a:r>
                      <a:r>
                        <a:rPr lang="es-CO" dirty="0"/>
                        <a:t> (</a:t>
                      </a:r>
                      <a:r>
                        <a:rPr lang="es-CO" dirty="0" err="1"/>
                        <a:t>ours</a:t>
                      </a:r>
                      <a:r>
                        <a:rPr lang="es-CO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24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0.937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949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7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3FACDF-A8CA-4514-917F-E095C037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 marR="0" lvl="0" indent="0" algn="l" defTabSz="914400" rtl="0" eaLnBrk="1" fontAlgn="auto" latinLnBrk="0" hangingPunct="1">
              <a:lnSpc>
                <a:spcPts val="1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s-CO" sz="1400" b="0" i="0" u="none" strike="noStrike" kern="1200" cap="none" spc="-5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3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CO" sz="14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7B857-615F-4915-AF25-EB42AE7FF5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1297" y="136524"/>
            <a:ext cx="7296150" cy="69971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CO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s-CO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1A5E10-DDF4-4E51-89DC-DA136737E26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4129" y="925881"/>
            <a:ext cx="11896165" cy="5095875"/>
          </a:xfrm>
          <a:prstGeom prst="rect">
            <a:avLst/>
          </a:prstGeom>
        </p:spPr>
        <p:txBody>
          <a:bodyPr/>
          <a:lstStyle/>
          <a:p>
            <a:pPr marL="0" marR="30480" indent="0" algn="just" fontAlgn="base">
              <a:lnSpc>
                <a:spcPct val="103000"/>
              </a:lnSpc>
              <a:spcAft>
                <a:spcPts val="20"/>
              </a:spcAft>
              <a:buClr>
                <a:srgbClr val="000000"/>
              </a:buClr>
              <a:buSzPts val="1000"/>
              <a:buNone/>
            </a:pP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Abdollahi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Abolfazl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 &amp; Pradhan,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Biswajeet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 &amp; Shukla, Nagesh &amp; Chakraborty, Subrata &amp;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Alamri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Abdullah. (2020). Deep Learning Approaches Applied to Remote Sensing Datasets for Road Extraction: A State-Of-The-Art Review. Remote Sensing. 12. 1444. 10.3390/rs12091444.</a:t>
            </a:r>
          </a:p>
          <a:p>
            <a:pPr marL="0" marR="30480" indent="0" algn="just" fontAlgn="base">
              <a:lnSpc>
                <a:spcPct val="103000"/>
              </a:lnSpc>
              <a:spcAft>
                <a:spcPts val="20"/>
              </a:spcAft>
              <a:buClr>
                <a:srgbClr val="000000"/>
              </a:buClr>
              <a:buSzPts val="1000"/>
              <a:buNone/>
            </a:pP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2. Adam Van Etten, Dave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Lindenbaum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Todd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Bacastow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SpaceNet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: A Remote Sensing Dataset and Challenge Series. Computer Vision. 2019.</a:t>
            </a:r>
          </a:p>
          <a:p>
            <a:pPr marL="0" marR="30480" indent="0" algn="just" fontAlgn="base">
              <a:lnSpc>
                <a:spcPct val="103000"/>
              </a:lnSpc>
              <a:spcAft>
                <a:spcPts val="20"/>
              </a:spcAft>
              <a:buClr>
                <a:srgbClr val="000000"/>
              </a:buClr>
              <a:buSzPts val="1000"/>
              <a:buNone/>
            </a:pP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3. Alec Radford, et al.  “Unsupervised Representation Learning with Deep Convolutional Generative Adversarial Networks“. ICLR 2016.</a:t>
            </a:r>
          </a:p>
          <a:p>
            <a:pPr marL="0" marR="30480" indent="0" algn="just" fontAlgn="base">
              <a:lnSpc>
                <a:spcPct val="103000"/>
              </a:lnSpc>
              <a:spcAft>
                <a:spcPts val="20"/>
              </a:spcAft>
              <a:buClr>
                <a:srgbClr val="000000"/>
              </a:buClr>
              <a:buSzPts val="1000"/>
              <a:buNone/>
            </a:pP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4. Al-Najjar, H.A.H.;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Kalantar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B.; Pradhan, B.;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Saeidi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V.;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Halin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A.A.; Ueda, N.;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Mansor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S. Land Cover Classification from fused DSM and UAV Images Using Convolutional Neural Networks. Remote Sens. 2019, 11, 1461. 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https://doi.org/10.3390/rs11121461</a:t>
            </a:r>
            <a:endParaRPr lang="en-US" sz="1600" dirty="0">
              <a:uFill>
                <a:solidFill>
                  <a:srgbClr val="000000"/>
                </a:solidFill>
              </a:u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30480" indent="0" algn="just" fontAlgn="base">
              <a:lnSpc>
                <a:spcPct val="103000"/>
              </a:lnSpc>
              <a:spcAft>
                <a:spcPts val="20"/>
              </a:spcAft>
              <a:buClr>
                <a:srgbClr val="000000"/>
              </a:buClr>
              <a:buSzPts val="1000"/>
              <a:buNone/>
            </a:pP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Arnadi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Murtiyoso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Mirza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Veriandi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Deni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Suwardhi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Budhy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Soeksmantono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 and Agung Budi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Harto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. Automatic Workflow for Roof Extraction and Generation of 3D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CityGML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 Models from Low-Cost UAV Image-Derived Point Clouds. </a:t>
            </a:r>
            <a:r>
              <a:rPr lang="es-CO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International </a:t>
            </a:r>
            <a:r>
              <a:rPr lang="es-CO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Journal</a:t>
            </a:r>
            <a:r>
              <a:rPr lang="es-CO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s-CO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 Geo-</a:t>
            </a:r>
            <a:r>
              <a:rPr lang="es-CO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Information</a:t>
            </a:r>
            <a:r>
              <a:rPr lang="es-CO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2020.</a:t>
            </a:r>
          </a:p>
          <a:p>
            <a:pPr marL="0" marR="30480" lvl="0" indent="0" algn="just" fontAlgn="base">
              <a:lnSpc>
                <a:spcPct val="103000"/>
              </a:lnSpc>
              <a:spcAft>
                <a:spcPts val="20"/>
              </a:spcAft>
              <a:buClr>
                <a:srgbClr val="000000"/>
              </a:buClr>
              <a:buSzPts val="1000"/>
              <a:buNone/>
            </a:pPr>
            <a:r>
              <a:rPr lang="es-CO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6. </a:t>
            </a:r>
            <a:r>
              <a:rPr lang="es-CO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Batra</a:t>
            </a:r>
            <a:r>
              <a:rPr lang="es-CO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 et al. 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Improved Road Connectivity by Joint Learning of Orientation and Segmentation. </a:t>
            </a:r>
            <a:r>
              <a:rPr lang="es-CO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CVPR 2019.</a:t>
            </a:r>
          </a:p>
          <a:p>
            <a:pPr marL="0" marR="30480" indent="0" algn="just" fontAlgn="base">
              <a:lnSpc>
                <a:spcPct val="103000"/>
              </a:lnSpc>
              <a:spcAft>
                <a:spcPts val="20"/>
              </a:spcAft>
              <a:buClr>
                <a:srgbClr val="000000"/>
              </a:buClr>
              <a:buSzPts val="1000"/>
              <a:buNone/>
            </a:pPr>
            <a:r>
              <a:rPr lang="es-CO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7. 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Brownlee J. 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www.machinelearningmastery.com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 (accessed on 12 March 2020).</a:t>
            </a:r>
          </a:p>
          <a:p>
            <a:pPr marL="0" marR="30480" indent="0" algn="just" fontAlgn="base">
              <a:lnSpc>
                <a:spcPct val="103000"/>
              </a:lnSpc>
              <a:spcAft>
                <a:spcPts val="20"/>
              </a:spcAft>
              <a:buClr>
                <a:srgbClr val="000000"/>
              </a:buClr>
              <a:buSzPts val="1000"/>
              <a:buNone/>
            </a:pP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8.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Bulatov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Dimitri &amp;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Häufel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Gisela &amp;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Böge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Melanie. (2016). VECTORIZATION OF ROAD DATA EXTRACTED FROM AERIAL AND UAV IMAGERY. ISPRS - International Archives of the Photogrammetry, Remote Sensing and Spatial Information Sciences. XLI-B3. 567-574. 10.5194/isprs-archives-XLI-B3-567-2016.</a:t>
            </a:r>
            <a:endParaRPr lang="es-CO" sz="1600" dirty="0">
              <a:uFill>
                <a:solidFill>
                  <a:srgbClr val="000000"/>
                </a:solidFill>
              </a:u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30480" indent="0" algn="just" fontAlgn="base">
              <a:lnSpc>
                <a:spcPct val="103000"/>
              </a:lnSpc>
              <a:spcAft>
                <a:spcPts val="20"/>
              </a:spcAft>
              <a:buClr>
                <a:srgbClr val="000000"/>
              </a:buClr>
              <a:buSzPts val="1000"/>
              <a:buNone/>
            </a:pP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9.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Crommelinck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Sophie &amp; Bennett, Rohan &amp;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Gerke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Markus &amp;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Koeva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Mila &amp; Yang, Michael Ying &amp;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Vosselman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, George. (2017). SLIC </a:t>
            </a:r>
            <a:r>
              <a:rPr lang="en-US" sz="1600" dirty="0" err="1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Superpixels</a:t>
            </a:r>
            <a:r>
              <a:rPr lang="en-US" sz="1600" dirty="0">
                <a:uFill>
                  <a:solidFill>
                    <a:srgbClr val="000000"/>
                  </a:solidFill>
                </a:uFill>
                <a:ea typeface="Tahoma" panose="020B0604030504040204" pitchFamily="34" charset="0"/>
                <a:cs typeface="Tahoma" panose="020B0604030504040204" pitchFamily="34" charset="0"/>
              </a:rPr>
              <a:t> for Object Delineation from UAV Data. ISPRS Annals of Photogrammetry, Remote Sensing and Spatial Information Sciences. IV-2/W3. 9-16. 10.5194/isprs-annals-IV-2-W3-9-2017.</a:t>
            </a:r>
          </a:p>
        </p:txBody>
      </p:sp>
    </p:spTree>
    <p:extLst>
      <p:ext uri="{BB962C8B-B14F-4D97-AF65-F5344CB8AC3E}">
        <p14:creationId xmlns:p14="http://schemas.microsoft.com/office/powerpoint/2010/main" val="294521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E5EF58-0903-100B-C587-2057006CBDAD}"/>
              </a:ext>
            </a:extLst>
          </p:cNvPr>
          <p:cNvSpPr txBox="1">
            <a:spLocks/>
          </p:cNvSpPr>
          <p:nvPr/>
        </p:nvSpPr>
        <p:spPr bwMode="auto">
          <a:xfrm>
            <a:off x="482937" y="2008094"/>
            <a:ext cx="11130741" cy="9914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0" lvl="0" algn="just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Algorithms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that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learn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directly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from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data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instead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of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being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explicitly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programmed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. (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Random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Forest, SVM,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LogRegression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,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XGBoost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,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etc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)</a:t>
            </a:r>
            <a:endParaRPr lang="es-CO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CDCACC-81EB-9158-961A-52B70C2F3A1F}"/>
              </a:ext>
            </a:extLst>
          </p:cNvPr>
          <p:cNvSpPr txBox="1"/>
          <p:nvPr/>
        </p:nvSpPr>
        <p:spPr>
          <a:xfrm>
            <a:off x="340180" y="3554319"/>
            <a:ext cx="111307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800" b="1" dirty="0">
                <a:solidFill>
                  <a:prstClr val="black"/>
                </a:solidFill>
                <a:latin typeface="Calibri"/>
              </a:rPr>
              <a:t>Deep </a:t>
            </a:r>
            <a:r>
              <a:rPr lang="es-CO" sz="4800" b="1" dirty="0" err="1">
                <a:solidFill>
                  <a:prstClr val="black"/>
                </a:solidFill>
                <a:latin typeface="Calibri"/>
              </a:rPr>
              <a:t>Learning</a:t>
            </a:r>
            <a:r>
              <a:rPr lang="es-CO" sz="4800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1BAF67-4DAB-AC0A-1B2E-1603B8820094}"/>
              </a:ext>
            </a:extLst>
          </p:cNvPr>
          <p:cNvSpPr txBox="1"/>
          <p:nvPr/>
        </p:nvSpPr>
        <p:spPr>
          <a:xfrm>
            <a:off x="447077" y="4554424"/>
            <a:ext cx="11036711" cy="1098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Flexible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mapping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functions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created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by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layers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of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neurons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emulating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how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the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brain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 Works. (DNN, CNN, RNN, GAN, </a:t>
            </a:r>
            <a:r>
              <a:rPr lang="es-CO" sz="3200" dirty="0" err="1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etc</a:t>
            </a:r>
            <a:r>
              <a:rPr lang="es-CO" sz="32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  <a:cs typeface="+mj-cs"/>
              </a:rPr>
              <a:t>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29E905-05CC-49DD-19DA-4DC3D3E0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356350"/>
            <a:ext cx="307848" cy="373634"/>
          </a:xfrm>
        </p:spPr>
        <p:txBody>
          <a:bodyPr/>
          <a:lstStyle/>
          <a:p>
            <a:pPr algn="just"/>
            <a:fld id="{B65861EF-87E1-6141-BF19-02851F4A8841}" type="slidenum">
              <a:rPr lang="en-US" smtClean="0"/>
              <a:pPr algn="just"/>
              <a:t>3</a:t>
            </a:fld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AA06B1-FE3B-D701-B348-D97F1567FD6C}"/>
              </a:ext>
            </a:extLst>
          </p:cNvPr>
          <p:cNvSpPr txBox="1"/>
          <p:nvPr/>
        </p:nvSpPr>
        <p:spPr>
          <a:xfrm>
            <a:off x="712796" y="911062"/>
            <a:ext cx="10385511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Machine </a:t>
            </a:r>
            <a:r>
              <a:rPr kumimoji="0" lang="es-CO" sz="48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Learning</a:t>
            </a:r>
            <a:endParaRPr kumimoji="0" lang="es-CO" sz="4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24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34897E8-3FD3-3855-9793-8AC7DA6D5D69}"/>
              </a:ext>
            </a:extLst>
          </p:cNvPr>
          <p:cNvSpPr txBox="1"/>
          <p:nvPr/>
        </p:nvSpPr>
        <p:spPr>
          <a:xfrm>
            <a:off x="2808928" y="438807"/>
            <a:ext cx="62815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GeoAI </a:t>
            </a:r>
            <a:endParaRPr kumimoji="0" lang="es-CO" sz="6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BE5EF58-0903-100B-C587-2057006CBDAD}"/>
              </a:ext>
            </a:extLst>
          </p:cNvPr>
          <p:cNvSpPr txBox="1">
            <a:spLocks/>
          </p:cNvSpPr>
          <p:nvPr/>
        </p:nvSpPr>
        <p:spPr bwMode="auto">
          <a:xfrm>
            <a:off x="384323" y="1819834"/>
            <a:ext cx="11130741" cy="17463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0" lvl="0" algn="just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A set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of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techniques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at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the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intersection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of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AI and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Geospatial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Analysis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for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geographic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knowledge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3200" dirty="0">
                <a:solidFill>
                  <a:prstClr val="black"/>
                </a:solidFill>
                <a:latin typeface="Calibri"/>
              </a:rPr>
              <a:t>d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iscovery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,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representation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and </a:t>
            </a:r>
            <a:r>
              <a:rPr kumimoji="0" lang="es-CO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understanding</a:t>
            </a: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F9F3D0F-C660-230C-0F26-E56A090897C0}"/>
              </a:ext>
            </a:extLst>
          </p:cNvPr>
          <p:cNvSpPr txBox="1"/>
          <p:nvPr/>
        </p:nvSpPr>
        <p:spPr>
          <a:xfrm>
            <a:off x="3756212" y="3566225"/>
            <a:ext cx="8435788" cy="11850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s-CO"/>
            </a:defPPr>
            <a:lvl1pPr marR="0" lvl="0" algn="just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5pPr>
            <a:lvl6pPr marL="3429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6pPr>
            <a:lvl7pPr marL="6858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7pPr>
            <a:lvl8pPr marL="10287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8pPr>
            <a:lvl9pPr marL="13716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Krzysztof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Janowicz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Song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Gao, Grant McKenzie,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Yingjie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Budhendra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Bhaduri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(2020) GeoAI: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spatially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explicit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artificial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intelligence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techniques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geographic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knowledge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discovery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beyond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 International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Journal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Geographical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 34:4, 625-636, DOI: </a:t>
            </a:r>
            <a:r>
              <a:rPr lang="es-CO" sz="16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10.1080/13658816.2019.1684500</a:t>
            </a:r>
            <a:endParaRPr lang="es-CO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3DB185-7EA1-CDAF-16DE-10E15A57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356350"/>
            <a:ext cx="307848" cy="373634"/>
          </a:xfrm>
        </p:spPr>
        <p:txBody>
          <a:bodyPr/>
          <a:lstStyle/>
          <a:p>
            <a:pPr algn="just"/>
            <a:fld id="{B65861EF-87E1-6141-BF19-02851F4A8841}" type="slidenum">
              <a:rPr lang="en-US" smtClean="0"/>
              <a:pPr algn="just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5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34897E8-3FD3-3855-9793-8AC7DA6D5D69}"/>
              </a:ext>
            </a:extLst>
          </p:cNvPr>
          <p:cNvSpPr txBox="1"/>
          <p:nvPr/>
        </p:nvSpPr>
        <p:spPr>
          <a:xfrm>
            <a:off x="728577" y="-19851"/>
            <a:ext cx="10385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GeoAI </a:t>
            </a:r>
            <a:r>
              <a:rPr kumimoji="0" lang="es-CO" sz="48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Datasets</a:t>
            </a:r>
            <a:endParaRPr kumimoji="0" lang="es-CO" sz="4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BE5EF58-0903-100B-C587-2057006CBDAD}"/>
              </a:ext>
            </a:extLst>
          </p:cNvPr>
          <p:cNvSpPr txBox="1">
            <a:spLocks/>
          </p:cNvSpPr>
          <p:nvPr/>
        </p:nvSpPr>
        <p:spPr bwMode="auto">
          <a:xfrm>
            <a:off x="274677" y="836490"/>
            <a:ext cx="6033249" cy="9914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  <a:ea typeface="ＭＳ Ｐゴシック" panose="020B0600070205080204" pitchFamily="34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0" lvl="0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Unbiased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and 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enhanced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labelled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lang="es-CO" sz="2400" dirty="0" err="1">
                <a:solidFill>
                  <a:prstClr val="black"/>
                </a:solidFill>
                <a:latin typeface="Calibri"/>
              </a:rPr>
              <a:t>geographic</a:t>
            </a:r>
            <a:r>
              <a:rPr lang="es-CO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data 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features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for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models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to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 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rPr>
              <a:t>learn</a:t>
            </a:r>
            <a:endParaRPr lang="es-CO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555B244-C87D-9B7A-2133-A82C2B8EB4C4}"/>
              </a:ext>
            </a:extLst>
          </p:cNvPr>
          <p:cNvGrpSpPr/>
          <p:nvPr/>
        </p:nvGrpSpPr>
        <p:grpSpPr>
          <a:xfrm>
            <a:off x="676936" y="2020547"/>
            <a:ext cx="5419064" cy="4510895"/>
            <a:chOff x="2488758" y="3322230"/>
            <a:chExt cx="1455089" cy="148830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8D4193B-8257-C018-52F9-D6766B8C1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33" t="21591" r="33429" b="42218"/>
            <a:stretch/>
          </p:blipFill>
          <p:spPr>
            <a:xfrm>
              <a:off x="2488758" y="3322230"/>
              <a:ext cx="1455089" cy="1488309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54C4AEA3-F84D-CCED-0BBE-4CAF664140E4}"/>
                </a:ext>
              </a:extLst>
            </p:cNvPr>
            <p:cNvSpPr/>
            <p:nvPr/>
          </p:nvSpPr>
          <p:spPr>
            <a:xfrm>
              <a:off x="2953200" y="3536950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006C860-8B05-ACD7-CB5B-F5AE88EFD9F2}"/>
                </a:ext>
              </a:extLst>
            </p:cNvPr>
            <p:cNvSpPr/>
            <p:nvPr/>
          </p:nvSpPr>
          <p:spPr>
            <a:xfrm>
              <a:off x="2957726" y="3587370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72709B1-3BD2-7DA0-5FB2-4A963345CB95}"/>
                </a:ext>
              </a:extLst>
            </p:cNvPr>
            <p:cNvSpPr/>
            <p:nvPr/>
          </p:nvSpPr>
          <p:spPr>
            <a:xfrm>
              <a:off x="2974723" y="3658756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E7F9FD7-0B62-0A33-BCCA-3EBB8CF78F50}"/>
                </a:ext>
              </a:extLst>
            </p:cNvPr>
            <p:cNvSpPr/>
            <p:nvPr/>
          </p:nvSpPr>
          <p:spPr>
            <a:xfrm>
              <a:off x="3037609" y="3704647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95F76DA-0FA4-FAA8-C5CA-A5C3BFD2F036}"/>
                </a:ext>
              </a:extLst>
            </p:cNvPr>
            <p:cNvSpPr/>
            <p:nvPr/>
          </p:nvSpPr>
          <p:spPr>
            <a:xfrm>
              <a:off x="2939027" y="3725046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2901331-CE35-68B1-653E-6AFB6372C998}"/>
                </a:ext>
              </a:extLst>
            </p:cNvPr>
            <p:cNvSpPr/>
            <p:nvPr/>
          </p:nvSpPr>
          <p:spPr>
            <a:xfrm>
              <a:off x="2947533" y="3762438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D86F26-1CB7-1568-6594-3945B9ACEA08}"/>
                </a:ext>
              </a:extLst>
            </p:cNvPr>
            <p:cNvSpPr/>
            <p:nvPr/>
          </p:nvSpPr>
          <p:spPr>
            <a:xfrm>
              <a:off x="2922033" y="3798131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D28CFF96-A930-01D9-7CF3-7A85064AF041}"/>
                </a:ext>
              </a:extLst>
            </p:cNvPr>
            <p:cNvSpPr/>
            <p:nvPr/>
          </p:nvSpPr>
          <p:spPr>
            <a:xfrm>
              <a:off x="3491417" y="3322230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1100B697-9EEB-69F9-759A-30BE3E6F0EF5}"/>
                </a:ext>
              </a:extLst>
            </p:cNvPr>
            <p:cNvSpPr/>
            <p:nvPr/>
          </p:nvSpPr>
          <p:spPr>
            <a:xfrm>
              <a:off x="3041007" y="4073474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125B1FE-7519-BFE2-963D-4666965A503C}"/>
                </a:ext>
              </a:extLst>
            </p:cNvPr>
            <p:cNvSpPr/>
            <p:nvPr/>
          </p:nvSpPr>
          <p:spPr>
            <a:xfrm>
              <a:off x="3404736" y="3835522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808A07D-1A45-3F29-FA60-82D35BF48538}"/>
                </a:ext>
              </a:extLst>
            </p:cNvPr>
            <p:cNvSpPr/>
            <p:nvPr/>
          </p:nvSpPr>
          <p:spPr>
            <a:xfrm>
              <a:off x="3363944" y="3867818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A48BD2FA-7E34-D145-2006-F96BA1B2DF7F}"/>
                </a:ext>
              </a:extLst>
            </p:cNvPr>
            <p:cNvSpPr/>
            <p:nvPr/>
          </p:nvSpPr>
          <p:spPr>
            <a:xfrm>
              <a:off x="3260272" y="4020784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5F1E35D0-3983-604F-E730-5ED206CD0768}"/>
                </a:ext>
              </a:extLst>
            </p:cNvPr>
            <p:cNvSpPr/>
            <p:nvPr/>
          </p:nvSpPr>
          <p:spPr>
            <a:xfrm>
              <a:off x="3530509" y="4141455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FD13BB73-23A2-B056-7DFB-82509F0F2ABA}"/>
                </a:ext>
              </a:extLst>
            </p:cNvPr>
            <p:cNvSpPr/>
            <p:nvPr/>
          </p:nvSpPr>
          <p:spPr>
            <a:xfrm>
              <a:off x="3340154" y="4138064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3B962265-8919-D947-9E3C-554F2A67B4A1}"/>
                </a:ext>
              </a:extLst>
            </p:cNvPr>
            <p:cNvSpPr/>
            <p:nvPr/>
          </p:nvSpPr>
          <p:spPr>
            <a:xfrm>
              <a:off x="2941989" y="4274136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B1C3D08D-2F75-127A-3969-1F8F32BCFC1C}"/>
                </a:ext>
              </a:extLst>
            </p:cNvPr>
            <p:cNvSpPr/>
            <p:nvPr/>
          </p:nvSpPr>
          <p:spPr>
            <a:xfrm>
              <a:off x="3042080" y="4485119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9400BBD3-4F79-A693-E7B2-882953F51818}"/>
                </a:ext>
              </a:extLst>
            </p:cNvPr>
            <p:cNvSpPr/>
            <p:nvPr/>
          </p:nvSpPr>
          <p:spPr>
            <a:xfrm>
              <a:off x="3775819" y="4689936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A712E21-EE8E-2233-3F9D-4A09E8FC1584}"/>
                </a:ext>
              </a:extLst>
            </p:cNvPr>
            <p:cNvSpPr/>
            <p:nvPr/>
          </p:nvSpPr>
          <p:spPr>
            <a:xfrm>
              <a:off x="3836944" y="4555465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2F79457E-3E7A-25A0-602C-4274675CF662}"/>
                </a:ext>
              </a:extLst>
            </p:cNvPr>
            <p:cNvSpPr/>
            <p:nvPr/>
          </p:nvSpPr>
          <p:spPr>
            <a:xfrm>
              <a:off x="3846724" y="4601921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79A2F4C3-5027-63DC-B9F2-A09F67A011D2}"/>
                </a:ext>
              </a:extLst>
            </p:cNvPr>
            <p:cNvSpPr/>
            <p:nvPr/>
          </p:nvSpPr>
          <p:spPr>
            <a:xfrm>
              <a:off x="3612004" y="4548135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BFC4C499-0344-0B5E-8E61-1C4AD4BEA7AA}"/>
                </a:ext>
              </a:extLst>
            </p:cNvPr>
            <p:cNvSpPr/>
            <p:nvPr/>
          </p:nvSpPr>
          <p:spPr>
            <a:xfrm>
              <a:off x="3573694" y="4583175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02077E34-63A6-6CE3-DBB4-BCDC190C7BD3}"/>
                </a:ext>
              </a:extLst>
            </p:cNvPr>
            <p:cNvSpPr/>
            <p:nvPr/>
          </p:nvSpPr>
          <p:spPr>
            <a:xfrm>
              <a:off x="3537024" y="4612515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B24FBD06-FAAD-B0F1-A8A2-1D9048F1FD8E}"/>
                </a:ext>
              </a:extLst>
            </p:cNvPr>
            <p:cNvSpPr/>
            <p:nvPr/>
          </p:nvSpPr>
          <p:spPr>
            <a:xfrm>
              <a:off x="3532134" y="4551391"/>
              <a:ext cx="65341" cy="64562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A47E3863-954E-BE53-5564-E4EE86C06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t="27926" r="19836" b="9152"/>
          <a:stretch/>
        </p:blipFill>
        <p:spPr>
          <a:xfrm>
            <a:off x="6240488" y="3238006"/>
            <a:ext cx="4784278" cy="3293254"/>
          </a:xfrm>
          <a:prstGeom prst="rect">
            <a:avLst/>
          </a:prstGeom>
        </p:spPr>
      </p:pic>
      <p:sp>
        <p:nvSpPr>
          <p:cNvPr id="35" name="Marcador de número de diapositiva 3">
            <a:extLst>
              <a:ext uri="{FF2B5EF4-FFF2-40B4-BE49-F238E27FC236}">
                <a16:creationId xmlns:a16="http://schemas.microsoft.com/office/drawing/2014/main" id="{69C2A378-E989-7A0A-A1F0-CAA66965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356350"/>
            <a:ext cx="307848" cy="373634"/>
          </a:xfrm>
        </p:spPr>
        <p:txBody>
          <a:bodyPr/>
          <a:lstStyle/>
          <a:p>
            <a:pPr algn="just"/>
            <a:fld id="{B65861EF-87E1-6141-BF19-02851F4A8841}" type="slidenum">
              <a:rPr lang="en-US" smtClean="0"/>
              <a:pPr algn="just"/>
              <a:t>5</a:t>
            </a:fld>
            <a:endParaRPr lang="en-US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581C212D-7EBD-FF20-6683-FE56C4E952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" t="4147" r="1597" b="8177"/>
          <a:stretch/>
        </p:blipFill>
        <p:spPr>
          <a:xfrm>
            <a:off x="6218372" y="1066986"/>
            <a:ext cx="4807111" cy="1774621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7A4A0F6F-84E1-9F7E-31DD-2293AFD1937C}"/>
              </a:ext>
            </a:extLst>
          </p:cNvPr>
          <p:cNvSpPr txBox="1"/>
          <p:nvPr/>
        </p:nvSpPr>
        <p:spPr>
          <a:xfrm>
            <a:off x="8273234" y="2768253"/>
            <a:ext cx="307238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s-CO"/>
            </a:defPPr>
            <a:lvl1pPr marR="0" lvl="0" algn="just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5pPr>
            <a:lvl6pPr marL="3429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6pPr>
            <a:lvl7pPr marL="6858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7pPr>
            <a:lvl8pPr marL="10287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8pPr>
            <a:lvl9pPr marL="13716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9pPr>
          </a:lstStyle>
          <a:p>
            <a:r>
              <a:rPr lang="en-US" sz="1800" dirty="0"/>
              <a:t>(Blaga and </a:t>
            </a:r>
            <a:r>
              <a:rPr lang="en-US" sz="1800" dirty="0" err="1"/>
              <a:t>Nedevschi</a:t>
            </a:r>
            <a:r>
              <a:rPr lang="en-US" sz="1800" dirty="0"/>
              <a:t>., 2020) </a:t>
            </a:r>
            <a:endParaRPr lang="es-CO" sz="1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C9B4D6-3E9D-E56E-F0CD-788ECF16762A}"/>
              </a:ext>
            </a:extLst>
          </p:cNvPr>
          <p:cNvSpPr txBox="1"/>
          <p:nvPr/>
        </p:nvSpPr>
        <p:spPr>
          <a:xfrm>
            <a:off x="4156508" y="3392687"/>
            <a:ext cx="608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24337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8385ABB-4BDC-ABAB-EAF7-5639E12E1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75" t="23067" r="25900" b="12133"/>
          <a:stretch/>
        </p:blipFill>
        <p:spPr>
          <a:xfrm>
            <a:off x="4290261" y="636097"/>
            <a:ext cx="3512620" cy="23875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5E6883-A950-0DD1-5604-05943ED9B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5" t="22266" r="25600" b="12267"/>
          <a:stretch/>
        </p:blipFill>
        <p:spPr>
          <a:xfrm>
            <a:off x="747045" y="636098"/>
            <a:ext cx="3525475" cy="23875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6FCF0CE-3844-D133-86D1-BE8B7A889E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676" y="636098"/>
            <a:ext cx="3183468" cy="23876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5F30ED-AEC5-74B3-350B-CA613FCDA4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7"/>
          <a:stretch/>
        </p:blipFill>
        <p:spPr>
          <a:xfrm>
            <a:off x="751248" y="3058453"/>
            <a:ext cx="3512619" cy="266022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F433AB8-A4C6-525D-31FF-AC719D76FAEF}"/>
              </a:ext>
            </a:extLst>
          </p:cNvPr>
          <p:cNvSpPr txBox="1">
            <a:spLocks/>
          </p:cNvSpPr>
          <p:nvPr/>
        </p:nvSpPr>
        <p:spPr>
          <a:xfrm>
            <a:off x="1659576" y="304938"/>
            <a:ext cx="1368994" cy="3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00" b="1" dirty="0">
                <a:latin typeface="+mn-lt"/>
                <a:ea typeface="+mn-ea"/>
                <a:cs typeface="+mn-cs"/>
              </a:rPr>
              <a:t>RGB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BAC7B33-E07C-C193-4DCC-2C2167864153}"/>
              </a:ext>
            </a:extLst>
          </p:cNvPr>
          <p:cNvSpPr txBox="1">
            <a:spLocks/>
          </p:cNvSpPr>
          <p:nvPr/>
        </p:nvSpPr>
        <p:spPr>
          <a:xfrm>
            <a:off x="5371725" y="304938"/>
            <a:ext cx="1368994" cy="3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00" b="1" dirty="0">
                <a:latin typeface="+mn-lt"/>
                <a:ea typeface="+mn-ea"/>
                <a:cs typeface="+mn-cs"/>
              </a:rPr>
              <a:t>LIDAR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E160110-5960-7163-46CF-ECDC2D333294}"/>
              </a:ext>
            </a:extLst>
          </p:cNvPr>
          <p:cNvSpPr txBox="1">
            <a:spLocks/>
          </p:cNvSpPr>
          <p:nvPr/>
        </p:nvSpPr>
        <p:spPr>
          <a:xfrm>
            <a:off x="8732913" y="274620"/>
            <a:ext cx="1368994" cy="3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00" b="1" dirty="0">
                <a:latin typeface="+mn-lt"/>
                <a:ea typeface="+mn-ea"/>
                <a:cs typeface="+mn-cs"/>
              </a:rPr>
              <a:t>NIR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41431F4-457A-2735-3A3D-390EB3542E08}"/>
              </a:ext>
            </a:extLst>
          </p:cNvPr>
          <p:cNvSpPr txBox="1">
            <a:spLocks/>
          </p:cNvSpPr>
          <p:nvPr/>
        </p:nvSpPr>
        <p:spPr>
          <a:xfrm>
            <a:off x="1841348" y="5827596"/>
            <a:ext cx="1368994" cy="3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00" b="1" dirty="0">
                <a:latin typeface="+mn-lt"/>
                <a:ea typeface="+mn-ea"/>
                <a:cs typeface="+mn-cs"/>
              </a:rPr>
              <a:t>SAR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9627728-CE32-0A41-194E-BA5CDCDD07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54" y="3057964"/>
            <a:ext cx="3506628" cy="2660718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0BC5593-8DF4-8AED-1000-DC246E9AFBAB}"/>
              </a:ext>
            </a:extLst>
          </p:cNvPr>
          <p:cNvSpPr txBox="1">
            <a:spLocks/>
          </p:cNvSpPr>
          <p:nvPr/>
        </p:nvSpPr>
        <p:spPr>
          <a:xfrm>
            <a:off x="5545461" y="5827596"/>
            <a:ext cx="1368994" cy="3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00" b="1" dirty="0">
                <a:latin typeface="+mn-lt"/>
                <a:ea typeface="+mn-ea"/>
                <a:cs typeface="+mn-cs"/>
              </a:rPr>
              <a:t>THERMAL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76FE2C1-8A99-A838-1B99-ADF6D8C49C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625" t="26667" r="37498" b="11111"/>
          <a:stretch/>
        </p:blipFill>
        <p:spPr>
          <a:xfrm>
            <a:off x="7835269" y="3057964"/>
            <a:ext cx="3183468" cy="266071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20BE9E2-6000-9F1C-0538-0FD57537C151}"/>
              </a:ext>
            </a:extLst>
          </p:cNvPr>
          <p:cNvSpPr txBox="1"/>
          <p:nvPr/>
        </p:nvSpPr>
        <p:spPr>
          <a:xfrm>
            <a:off x="9030592" y="5752947"/>
            <a:ext cx="118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000" b="1" dirty="0"/>
              <a:t>RG-DSM</a:t>
            </a:r>
            <a:endParaRPr lang="es-CO" sz="2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B6C2309-FF07-5655-9FC2-D612954D5B48}"/>
              </a:ext>
            </a:extLst>
          </p:cNvPr>
          <p:cNvSpPr txBox="1"/>
          <p:nvPr/>
        </p:nvSpPr>
        <p:spPr>
          <a:xfrm>
            <a:off x="9796990" y="6279842"/>
            <a:ext cx="232185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s-CO"/>
            </a:defPPr>
            <a:lvl1pPr marR="0" lvl="0" algn="just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  <a:ea typeface="ＭＳ Ｐゴシック" panose="020B0600070205080204" pitchFamily="34" charset="-128"/>
              </a:defRPr>
            </a:lvl5pPr>
            <a:lvl6pPr marL="3429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6pPr>
            <a:lvl7pPr marL="6858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7pPr>
            <a:lvl8pPr marL="10287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8pPr>
            <a:lvl9pPr marL="1371600" algn="ctr" fontAlgn="base">
              <a:spcBef>
                <a:spcPct val="0"/>
              </a:spcBef>
              <a:spcAft>
                <a:spcPct val="0"/>
              </a:spcAft>
              <a:defRPr sz="3300">
                <a:latin typeface="Calibri" pitchFamily="34" charset="0"/>
              </a:defRPr>
            </a:lvl9pPr>
          </a:lstStyle>
          <a:p>
            <a:r>
              <a:rPr lang="en-US" sz="1800" dirty="0"/>
              <a:t>(</a:t>
            </a:r>
            <a:r>
              <a:rPr lang="en-US" sz="1800" dirty="0" err="1"/>
              <a:t>Abdollahi</a:t>
            </a:r>
            <a:r>
              <a:rPr lang="en-US" sz="1800" dirty="0"/>
              <a:t> et al., 2020) 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360449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79BD96-FCA2-4A7F-A9E8-5F7246DE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356350"/>
            <a:ext cx="307848" cy="373634"/>
          </a:xfrm>
        </p:spPr>
        <p:txBody>
          <a:bodyPr/>
          <a:lstStyle/>
          <a:p>
            <a:pPr algn="just"/>
            <a:fld id="{B65861EF-87E1-6141-BF19-02851F4A8841}" type="slidenum">
              <a:rPr lang="en-US" smtClean="0"/>
              <a:pPr algn="just"/>
              <a:t>7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0138E-447B-4B70-AC29-6500E830AC3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08012" y="2593925"/>
            <a:ext cx="10975975" cy="3065095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3000" b="1" i="1" dirty="0">
                <a:latin typeface="Calibri" panose="020F0502020204030204" pitchFamily="34" charset="0"/>
                <a:cs typeface="Calibri" panose="020F0502020204030204" pitchFamily="34" charset="0"/>
              </a:rPr>
              <a:t>Mapping &amp; cartography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(in minutes nor months)</a:t>
            </a:r>
            <a:b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3000" b="1" i="1" dirty="0">
                <a:latin typeface="Calibri" panose="020F0502020204030204" pitchFamily="34" charset="0"/>
                <a:cs typeface="Calibri" panose="020F0502020204030204" pitchFamily="34" charset="0"/>
              </a:rPr>
              <a:t>Cadaster</a:t>
            </a:r>
            <a:b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3000" b="1" i="1" dirty="0">
                <a:latin typeface="Calibri" panose="020F0502020204030204" pitchFamily="34" charset="0"/>
                <a:cs typeface="Calibri" panose="020F0502020204030204" pitchFamily="34" charset="0"/>
              </a:rPr>
              <a:t>Logistics and Routing</a:t>
            </a:r>
            <a:b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3000" b="1" i="1" dirty="0">
                <a:latin typeface="Calibri" panose="020F0502020204030204" pitchFamily="34" charset="0"/>
                <a:cs typeface="Calibri" panose="020F0502020204030204" pitchFamily="34" charset="0"/>
              </a:rPr>
              <a:t>Disaster management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(quick production of maps is needed)</a:t>
            </a:r>
            <a:b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3000" b="1" i="1" dirty="0">
                <a:latin typeface="Calibri" panose="020F0502020204030204" pitchFamily="34" charset="0"/>
                <a:cs typeface="Calibri" panose="020F0502020204030204" pitchFamily="34" charset="0"/>
              </a:rPr>
              <a:t>Oil and Gas</a:t>
            </a:r>
            <a:br>
              <a:rPr lang="en-US" sz="3000" b="1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000" b="1" i="1" dirty="0">
                <a:latin typeface="Calibri" panose="020F0502020204030204" pitchFamily="34" charset="0"/>
                <a:cs typeface="Calibri" panose="020F0502020204030204" pitchFamily="34" charset="0"/>
              </a:rPr>
              <a:t>- Solar Energy</a:t>
            </a:r>
            <a:br>
              <a:rPr lang="en-US" sz="3000" b="1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000" b="1" i="1" dirty="0">
                <a:latin typeface="Calibri" panose="020F0502020204030204" pitchFamily="34" charset="0"/>
                <a:cs typeface="Calibri" panose="020F0502020204030204" pitchFamily="34" charset="0"/>
              </a:rPr>
              <a:t>- Urban Planning</a:t>
            </a:r>
            <a:br>
              <a:rPr lang="en-US" sz="3000" b="1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000" b="1" i="1" dirty="0">
                <a:latin typeface="Calibri" panose="020F0502020204030204" pitchFamily="34" charset="0"/>
                <a:cs typeface="Calibri" panose="020F0502020204030204" pitchFamily="34" charset="0"/>
              </a:rPr>
              <a:t>- Current environmental problems: Heat Islands</a:t>
            </a:r>
            <a:endParaRPr lang="es-CO" sz="3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75E7A6C-D633-46E2-96BC-7FBCAFD8EB8D}"/>
              </a:ext>
            </a:extLst>
          </p:cNvPr>
          <p:cNvSpPr txBox="1">
            <a:spLocks/>
          </p:cNvSpPr>
          <p:nvPr/>
        </p:nvSpPr>
        <p:spPr>
          <a:xfrm>
            <a:off x="642597" y="306455"/>
            <a:ext cx="105987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s-CO" sz="4400" dirty="0" err="1"/>
              <a:t>Applications</a:t>
            </a:r>
            <a:endParaRPr lang="es-CO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C54050-DDCC-4535-B326-C18D536F0B2D}"/>
              </a:ext>
            </a:extLst>
          </p:cNvPr>
          <p:cNvSpPr txBox="1"/>
          <p:nvPr/>
        </p:nvSpPr>
        <p:spPr>
          <a:xfrm>
            <a:off x="457199" y="1198980"/>
            <a:ext cx="109760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Encompassing the fast and increasing acquisition of aerial-drone-satellite imagery with the spatial analysis and map </a:t>
            </a:r>
            <a:r>
              <a:rPr lang="en-US" sz="3000">
                <a:latin typeface="Calibri" panose="020F0502020204030204" pitchFamily="34" charset="0"/>
                <a:cs typeface="Calibri" panose="020F0502020204030204" pitchFamily="34" charset="0"/>
              </a:rPr>
              <a:t>production for:</a:t>
            </a:r>
            <a:endParaRPr lang="es-CO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0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hlinkClick r:id="rId2"/>
            <a:extLst>
              <a:ext uri="{FF2B5EF4-FFF2-40B4-BE49-F238E27FC236}">
                <a16:creationId xmlns:a16="http://schemas.microsoft.com/office/drawing/2014/main" id="{6AADE7EA-4C87-49E7-A499-852214011031}"/>
              </a:ext>
            </a:extLst>
          </p:cNvPr>
          <p:cNvSpPr txBox="1"/>
          <p:nvPr/>
        </p:nvSpPr>
        <p:spPr>
          <a:xfrm>
            <a:off x="6850087" y="5679384"/>
            <a:ext cx="45984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(</a:t>
            </a:r>
            <a:r>
              <a:rPr lang="es-CO" sz="1400" b="1" dirty="0" err="1"/>
              <a:t>Image</a:t>
            </a:r>
            <a:r>
              <a:rPr lang="es-CO" sz="1400" b="1" dirty="0"/>
              <a:t>, </a:t>
            </a:r>
            <a:r>
              <a:rPr lang="es-CO" sz="1400" b="1" dirty="0" err="1"/>
              <a:t>Polygon</a:t>
            </a:r>
            <a:r>
              <a:rPr lang="es-CO" sz="1400" b="1" dirty="0"/>
              <a:t> primitive-</a:t>
            </a:r>
            <a:r>
              <a:rPr lang="es-CO" sz="1400" b="1" dirty="0" err="1"/>
              <a:t>mask</a:t>
            </a:r>
            <a:r>
              <a:rPr lang="es-CO" sz="1400" b="1" dirty="0"/>
              <a:t>), ex. </a:t>
            </a:r>
            <a:r>
              <a:rPr lang="es-CO" sz="1400" b="1" dirty="0" err="1"/>
              <a:t>Buildings</a:t>
            </a:r>
            <a:endParaRPr lang="es-CO" sz="1400" b="1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AD745DE-C812-39A9-419A-A6C72A484AE8}"/>
              </a:ext>
            </a:extLst>
          </p:cNvPr>
          <p:cNvGrpSpPr/>
          <p:nvPr/>
        </p:nvGrpSpPr>
        <p:grpSpPr>
          <a:xfrm>
            <a:off x="7640155" y="4435938"/>
            <a:ext cx="2939788" cy="1231042"/>
            <a:chOff x="8353387" y="4472514"/>
            <a:chExt cx="2939788" cy="123104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A54A33A9-0539-1B38-C5B2-5C10BDDA1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6089" y="4472514"/>
              <a:ext cx="1457086" cy="1224454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C1A6C8B-5D4D-30F0-A3BD-4A6D8DA87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40"/>
            <a:stretch/>
          </p:blipFill>
          <p:spPr>
            <a:xfrm>
              <a:off x="8353387" y="4477557"/>
              <a:ext cx="1482702" cy="1225999"/>
            </a:xfrm>
            <a:prstGeom prst="rect">
              <a:avLst/>
            </a:prstGeom>
          </p:spPr>
        </p:pic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6BAAFB-7FB1-4A39-AABB-4F896D2D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51F991-5926-4FDB-B68A-E4A1CA4FF0B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598863"/>
            <a:ext cx="12047538" cy="73818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b="1" i="1" dirty="0"/>
              <a:t>Primitive-mask</a:t>
            </a:r>
            <a:r>
              <a:rPr lang="en-US" sz="2400" dirty="0"/>
              <a:t> the simplest raster representation of objects present in input images that allow</a:t>
            </a:r>
            <a:br>
              <a:rPr lang="en-US" sz="2400" dirty="0"/>
            </a:br>
            <a:r>
              <a:rPr lang="en-US" sz="2400" dirty="0"/>
              <a:t>models to learn objects’ structure and simplify their vectorization</a:t>
            </a:r>
            <a:endParaRPr lang="es-CO" sz="2400" i="1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B9430FE-B7B5-4005-B0C7-F9D40DA8B7FA}"/>
              </a:ext>
            </a:extLst>
          </p:cNvPr>
          <p:cNvSpPr txBox="1">
            <a:spLocks/>
          </p:cNvSpPr>
          <p:nvPr/>
        </p:nvSpPr>
        <p:spPr>
          <a:xfrm>
            <a:off x="455886" y="247550"/>
            <a:ext cx="1085557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b="1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Current</a:t>
            </a:r>
            <a:r>
              <a:rPr lang="es-CO" sz="48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vs </a:t>
            </a:r>
            <a:r>
              <a:rPr lang="es-CO" sz="4800" b="1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Proposed</a:t>
            </a:r>
            <a:r>
              <a:rPr lang="es-CO" sz="48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s-CO" sz="4800" b="1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Masks</a:t>
            </a:r>
            <a:endParaRPr lang="es-CO" sz="4800" b="1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>
            <a:hlinkClick r:id="rId5"/>
            <a:extLst>
              <a:ext uri="{FF2B5EF4-FFF2-40B4-BE49-F238E27FC236}">
                <a16:creationId xmlns:a16="http://schemas.microsoft.com/office/drawing/2014/main" id="{BEB00163-D47D-4999-869B-A0A6A5F6F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8" y="4457184"/>
            <a:ext cx="2492743" cy="1246372"/>
          </a:xfrm>
          <a:prstGeom prst="rect">
            <a:avLst/>
          </a:prstGeom>
        </p:spPr>
      </p:pic>
      <p:pic>
        <p:nvPicPr>
          <p:cNvPr id="9" name="Imagen 8">
            <a:hlinkClick r:id="rId7"/>
            <a:extLst>
              <a:ext uri="{FF2B5EF4-FFF2-40B4-BE49-F238E27FC236}">
                <a16:creationId xmlns:a16="http://schemas.microsoft.com/office/drawing/2014/main" id="{CEE7C667-786D-4C43-A5E2-E2B487431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05" y="4461966"/>
            <a:ext cx="2448940" cy="122447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DE0F776-17C2-4780-876C-012693B6D40D}"/>
              </a:ext>
            </a:extLst>
          </p:cNvPr>
          <p:cNvSpPr txBox="1"/>
          <p:nvPr/>
        </p:nvSpPr>
        <p:spPr>
          <a:xfrm>
            <a:off x="3659556" y="5715975"/>
            <a:ext cx="355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(</a:t>
            </a:r>
            <a:r>
              <a:rPr lang="es-CO" sz="1400" b="1" dirty="0" err="1"/>
              <a:t>Image</a:t>
            </a:r>
            <a:r>
              <a:rPr lang="es-CO" sz="1400" b="1" dirty="0"/>
              <a:t>, Line primitive-</a:t>
            </a:r>
            <a:r>
              <a:rPr lang="es-CO" sz="1400" b="1" dirty="0" err="1"/>
              <a:t>mask</a:t>
            </a:r>
            <a:r>
              <a:rPr lang="es-CO" sz="1400" b="1" dirty="0"/>
              <a:t>), ex. </a:t>
            </a:r>
            <a:r>
              <a:rPr lang="es-CO" sz="1400" b="1" dirty="0" err="1"/>
              <a:t>Roads</a:t>
            </a:r>
            <a:endParaRPr lang="es-CO" sz="14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E318971-7242-4BF5-B798-178089C6B001}"/>
              </a:ext>
            </a:extLst>
          </p:cNvPr>
          <p:cNvSpPr txBox="1"/>
          <p:nvPr/>
        </p:nvSpPr>
        <p:spPr>
          <a:xfrm>
            <a:off x="211898" y="5721807"/>
            <a:ext cx="355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(</a:t>
            </a:r>
            <a:r>
              <a:rPr lang="es-CO" sz="1400" b="1" dirty="0" err="1"/>
              <a:t>Image</a:t>
            </a:r>
            <a:r>
              <a:rPr lang="es-CO" sz="1400" b="1" dirty="0"/>
              <a:t>, Point primitive-</a:t>
            </a:r>
            <a:r>
              <a:rPr lang="es-CO" sz="1400" b="1" dirty="0" err="1"/>
              <a:t>mask</a:t>
            </a:r>
            <a:r>
              <a:rPr lang="es-CO" sz="1400" b="1" dirty="0"/>
              <a:t>), ex. </a:t>
            </a:r>
            <a:r>
              <a:rPr lang="es-CO" sz="1400" b="1" dirty="0" err="1"/>
              <a:t>Vehicles</a:t>
            </a:r>
            <a:endParaRPr lang="es-CO" sz="1400" b="1" dirty="0"/>
          </a:p>
        </p:txBody>
      </p:sp>
      <p:pic>
        <p:nvPicPr>
          <p:cNvPr id="8" name="Imagen 7" descr="A picture containing shape&#10;&#10;Description automatically generated">
            <a:extLst>
              <a:ext uri="{FF2B5EF4-FFF2-40B4-BE49-F238E27FC236}">
                <a16:creationId xmlns:a16="http://schemas.microsoft.com/office/drawing/2014/main" id="{28391493-012B-19FB-7E40-DAEDD92818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79"/>
          <a:stretch/>
        </p:blipFill>
        <p:spPr>
          <a:xfrm>
            <a:off x="493589" y="1202957"/>
            <a:ext cx="2718126" cy="184310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57F326A-CB68-DB38-8791-092017A422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04" y="1213913"/>
            <a:ext cx="2424959" cy="183000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B3F448B-66D4-25CF-6E96-FC7B8A64D5D1}"/>
              </a:ext>
            </a:extLst>
          </p:cNvPr>
          <p:cNvSpPr txBox="1"/>
          <p:nvPr/>
        </p:nvSpPr>
        <p:spPr>
          <a:xfrm>
            <a:off x="-41709" y="6217791"/>
            <a:ext cx="4780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Ballesteros, J.R.; </a:t>
            </a:r>
            <a:r>
              <a:rPr lang="es-CO" sz="1400" dirty="0" err="1"/>
              <a:t>Sanchez</a:t>
            </a:r>
            <a:r>
              <a:rPr lang="es-CO" sz="1400" dirty="0"/>
              <a:t>-Torres, G.; Branch-Bedoya, J.W., 2022</a:t>
            </a:r>
          </a:p>
        </p:txBody>
      </p:sp>
      <p:pic>
        <p:nvPicPr>
          <p:cNvPr id="15" name="Imagen 14" descr="A picture containing shape&#10;&#10;Description automatically generated">
            <a:extLst>
              <a:ext uri="{FF2B5EF4-FFF2-40B4-BE49-F238E27FC236}">
                <a16:creationId xmlns:a16="http://schemas.microsoft.com/office/drawing/2014/main" id="{0A9538BF-F1F9-2146-700B-016D96F242F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3"/>
          <a:stretch/>
        </p:blipFill>
        <p:spPr>
          <a:xfrm>
            <a:off x="3228163" y="1214811"/>
            <a:ext cx="2718588" cy="1843104"/>
          </a:xfrm>
          <a:prstGeom prst="rect">
            <a:avLst/>
          </a:prstGeom>
        </p:spPr>
      </p:pic>
      <p:pic>
        <p:nvPicPr>
          <p:cNvPr id="16" name="Imagen 15" descr="A picture containing shape&#10;&#10;Description automatically generated">
            <a:extLst>
              <a:ext uri="{FF2B5EF4-FFF2-40B4-BE49-F238E27FC236}">
                <a16:creationId xmlns:a16="http://schemas.microsoft.com/office/drawing/2014/main" id="{45C8A0BB-600A-84DA-32B3-30971BCA608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7" r="33293"/>
          <a:stretch/>
        </p:blipFill>
        <p:spPr>
          <a:xfrm>
            <a:off x="5965801" y="1214151"/>
            <a:ext cx="2738453" cy="184310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527CDFA-AAF5-4306-3D13-8F6275ED8453}"/>
              </a:ext>
            </a:extLst>
          </p:cNvPr>
          <p:cNvSpPr txBox="1"/>
          <p:nvPr/>
        </p:nvSpPr>
        <p:spPr>
          <a:xfrm>
            <a:off x="1183025" y="3124895"/>
            <a:ext cx="12791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/>
              <a:t>Full-</a:t>
            </a:r>
            <a:r>
              <a:rPr lang="es-CO" sz="1400" b="1" dirty="0" err="1"/>
              <a:t>size</a:t>
            </a:r>
            <a:r>
              <a:rPr lang="es-CO" sz="1400" b="1" dirty="0"/>
              <a:t> </a:t>
            </a:r>
            <a:r>
              <a:rPr lang="es-CO" sz="1400" b="1" dirty="0" err="1"/>
              <a:t>mask</a:t>
            </a:r>
            <a:endParaRPr lang="es-CO" sz="1400" b="1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55A18D7-BF94-2DB5-9C9E-06CB7FCCC53E}"/>
              </a:ext>
            </a:extLst>
          </p:cNvPr>
          <p:cNvSpPr txBox="1"/>
          <p:nvPr/>
        </p:nvSpPr>
        <p:spPr>
          <a:xfrm>
            <a:off x="6695428" y="3124895"/>
            <a:ext cx="1625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 err="1"/>
              <a:t>Equal-size</a:t>
            </a:r>
            <a:r>
              <a:rPr lang="es-CO" sz="1400" b="1" dirty="0"/>
              <a:t> </a:t>
            </a:r>
            <a:r>
              <a:rPr lang="es-CO" sz="1400" b="1" dirty="0" err="1"/>
              <a:t>mask</a:t>
            </a:r>
            <a:endParaRPr lang="es-CO" sz="14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5F7803E-6BF8-018F-EEAA-7F04205EAC7C}"/>
              </a:ext>
            </a:extLst>
          </p:cNvPr>
          <p:cNvSpPr txBox="1"/>
          <p:nvPr/>
        </p:nvSpPr>
        <p:spPr>
          <a:xfrm>
            <a:off x="9495219" y="3124895"/>
            <a:ext cx="1625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dirty="0"/>
              <a:t>Color </a:t>
            </a:r>
            <a:r>
              <a:rPr lang="es-CO" sz="1400" b="1" dirty="0" err="1"/>
              <a:t>mask</a:t>
            </a: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366321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AB8900E-00B4-3514-1F7E-4B03069779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 bwMode="auto">
          <a:xfrm>
            <a:off x="46982" y="1073776"/>
            <a:ext cx="5967127" cy="2970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ítulo 1">
            <a:extLst>
              <a:ext uri="{FF2B5EF4-FFF2-40B4-BE49-F238E27FC236}">
                <a16:creationId xmlns:a16="http://schemas.microsoft.com/office/drawing/2014/main" id="{640A40D8-4B62-460C-959E-0D14DB44F822}"/>
              </a:ext>
            </a:extLst>
          </p:cNvPr>
          <p:cNvSpPr txBox="1">
            <a:spLocks/>
          </p:cNvSpPr>
          <p:nvPr/>
        </p:nvSpPr>
        <p:spPr>
          <a:xfrm>
            <a:off x="329184" y="154759"/>
            <a:ext cx="115214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algn="ctr"/>
            <a:r>
              <a:rPr lang="es-CO" sz="4000" b="1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Drone</a:t>
            </a:r>
            <a:r>
              <a:rPr lang="es-CO" sz="4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4000" b="1" kern="0" dirty="0" err="1">
                <a:latin typeface="Calibri" panose="020F0502020204030204" pitchFamily="34" charset="0"/>
                <a:cs typeface="Calibri" panose="020F0502020204030204" pitchFamily="34" charset="0"/>
              </a:rPr>
              <a:t>Imagery</a:t>
            </a:r>
            <a:r>
              <a:rPr lang="es-CO" sz="4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4000" b="1" kern="0" dirty="0" err="1">
                <a:latin typeface="Calibri" panose="020F0502020204030204" pitchFamily="34" charset="0"/>
                <a:cs typeface="Calibri" panose="020F0502020204030204" pitchFamily="34" charset="0"/>
              </a:rPr>
              <a:t>Acquisition</a:t>
            </a:r>
            <a:r>
              <a:rPr lang="es-CO" sz="4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&amp; Orthomosaic </a:t>
            </a:r>
            <a:r>
              <a:rPr lang="es-CO" sz="4000" b="1" kern="0" dirty="0" err="1"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lang="es-CO" sz="40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CF4E4E-27B6-C0D1-3A5E-400725B50FBF}"/>
              </a:ext>
            </a:extLst>
          </p:cNvPr>
          <p:cNvSpPr txBox="1"/>
          <p:nvPr/>
        </p:nvSpPr>
        <p:spPr>
          <a:xfrm>
            <a:off x="6084992" y="1297919"/>
            <a:ext cx="5813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s-CO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/>
            <a:r>
              <a:rPr lang="es-CO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s-CO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s-CO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s-CO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CO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CO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es-CO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69F8B-A493-47DA-B88D-870E318A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38" y="4051806"/>
            <a:ext cx="3999394" cy="2760474"/>
          </a:xfrm>
          <a:prstGeom prst="rect">
            <a:avLst/>
          </a:prstGeom>
        </p:spPr>
      </p:pic>
      <p:pic>
        <p:nvPicPr>
          <p:cNvPr id="8" name="Imagen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6F90051-0B42-97C0-90E0-E1D58C73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68" y="4051806"/>
            <a:ext cx="3956570" cy="27604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5E0190-D725-4924-C4A1-971E0A42E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702" y="4041281"/>
            <a:ext cx="2804610" cy="277356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702BE2B-368B-F5DD-72B2-13A904B89903}"/>
              </a:ext>
            </a:extLst>
          </p:cNvPr>
          <p:cNvSpPr txBox="1"/>
          <p:nvPr/>
        </p:nvSpPr>
        <p:spPr>
          <a:xfrm>
            <a:off x="980792" y="3767466"/>
            <a:ext cx="355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/>
              <a:t>RGB</a:t>
            </a:r>
          </a:p>
        </p:txBody>
      </p:sp>
      <p:sp>
        <p:nvSpPr>
          <p:cNvPr id="12" name="CuadroTexto 11">
            <a:hlinkClick r:id="rId6" action="ppaction://hlinkfile"/>
            <a:extLst>
              <a:ext uri="{FF2B5EF4-FFF2-40B4-BE49-F238E27FC236}">
                <a16:creationId xmlns:a16="http://schemas.microsoft.com/office/drawing/2014/main" id="{F7D5EA7C-DFF8-7C0D-B871-AE6D08E1D57F}"/>
              </a:ext>
            </a:extLst>
          </p:cNvPr>
          <p:cNvSpPr txBox="1"/>
          <p:nvPr/>
        </p:nvSpPr>
        <p:spPr>
          <a:xfrm>
            <a:off x="118872" y="860420"/>
            <a:ext cx="1473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err="1"/>
              <a:t>Automatic</a:t>
            </a:r>
            <a:r>
              <a:rPr lang="es-CO" sz="1400" b="1" dirty="0"/>
              <a:t> </a:t>
            </a:r>
            <a:r>
              <a:rPr lang="es-CO" sz="1400" b="1" dirty="0" err="1"/>
              <a:t>flight</a:t>
            </a:r>
            <a:endParaRPr lang="es-CO" sz="1400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CA66C6F-3F27-ADE3-9DA0-A3DA9FCB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38" y="4063515"/>
            <a:ext cx="3999394" cy="2760474"/>
          </a:xfrm>
          <a:prstGeom prst="rect">
            <a:avLst/>
          </a:prstGeom>
        </p:spPr>
      </p:pic>
      <p:pic>
        <p:nvPicPr>
          <p:cNvPr id="15" name="Imagen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EB1B21-6F8A-6D51-37A0-C8B5CAB9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68" y="4045227"/>
            <a:ext cx="3956570" cy="27604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8D84C35-C695-30FB-9EAB-2D55AEF96CD9}"/>
              </a:ext>
            </a:extLst>
          </p:cNvPr>
          <p:cNvSpPr txBox="1"/>
          <p:nvPr/>
        </p:nvSpPr>
        <p:spPr>
          <a:xfrm>
            <a:off x="3163523" y="3378595"/>
            <a:ext cx="8579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Crommelinck</a:t>
            </a:r>
            <a:r>
              <a:rPr lang="en-US" sz="1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et al., 2017) employed </a:t>
            </a:r>
            <a:r>
              <a:rPr lang="en-US" sz="1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opendronemap</a:t>
            </a:r>
            <a:r>
              <a:rPr lang="en-US" sz="1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for UAV imagery acquisition for cadaster.</a:t>
            </a:r>
            <a:endParaRPr lang="en-US" sz="16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92F39B-EFD0-6CE1-9566-9F42ACCEA13F}"/>
              </a:ext>
            </a:extLst>
          </p:cNvPr>
          <p:cNvSpPr txBox="1"/>
          <p:nvPr/>
        </p:nvSpPr>
        <p:spPr>
          <a:xfrm>
            <a:off x="4845734" y="3776683"/>
            <a:ext cx="355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/>
              <a:t>DSM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DC4285-34FA-7B97-1CEC-18BC329A0C1E}"/>
              </a:ext>
            </a:extLst>
          </p:cNvPr>
          <p:cNvSpPr txBox="1"/>
          <p:nvPr/>
        </p:nvSpPr>
        <p:spPr>
          <a:xfrm>
            <a:off x="8342698" y="3764519"/>
            <a:ext cx="355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/>
              <a:t>Vector </a:t>
            </a:r>
            <a:r>
              <a:rPr lang="es-CO" sz="1600" b="1" dirty="0" err="1"/>
              <a:t>roads</a:t>
            </a:r>
            <a:r>
              <a:rPr lang="es-CO" sz="1600" b="1" dirty="0"/>
              <a:t> </a:t>
            </a:r>
            <a:r>
              <a:rPr lang="es-CO" sz="1600" b="1" dirty="0" err="1"/>
              <a:t>from</a:t>
            </a:r>
            <a:r>
              <a:rPr lang="es-CO" sz="1600" b="1" dirty="0"/>
              <a:t> OSM</a:t>
            </a:r>
          </a:p>
        </p:txBody>
      </p:sp>
    </p:spTree>
    <p:extLst>
      <p:ext uri="{BB962C8B-B14F-4D97-AF65-F5344CB8AC3E}">
        <p14:creationId xmlns:p14="http://schemas.microsoft.com/office/powerpoint/2010/main" val="740130362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58622</TotalTime>
  <Words>1353</Words>
  <Application>Microsoft Office PowerPoint</Application>
  <PresentationFormat>Panorámica</PresentationFormat>
  <Paragraphs>175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Carlito</vt:lpstr>
      <vt:lpstr>inherit</vt:lpstr>
      <vt:lpstr>NimbusRomNo9L-Regu</vt:lpstr>
      <vt:lpstr>Source Sans Pro</vt:lpstr>
      <vt:lpstr>Diseño personalizado</vt:lpstr>
      <vt:lpstr>A GIS Pipeline to produce GeoAI Datasets from Drone Overhead Imagery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- Mapping &amp; cartography (in minutes nor months) - Cadaster - Logistics and Routing - Disaster management (quick production of maps is needed) - Oil and Gas - Solar Energy - Urban Planning - Current environmental problems: Heat Islands</vt:lpstr>
      <vt:lpstr>Primitive-mask the simplest raster representation of objects present in input images that allow models to learn objects’ structure and simplify their vectorization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Ballesteros, J.R.; Sanchez-Torres, G.; Branch-Bedoya, J.W. HAGDAVS: Height-Augmented Geo-Located Dataset for Detection and Semantic Segmentation of Vehicles in Drone Aerial Orthomosaics. Data 2022, 7, 50. https://doi.org/10.3390/data7040050</vt:lpstr>
      <vt:lpstr>Presentación de PowerPoint</vt:lpstr>
      <vt:lpstr>Line masks, 1098 ex., 1m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Generación automática de capas vectoriales SIG desde ortomosaicos usando Aprendizaje Profundo</dc:title>
  <dc:creator>john Ballesteros</dc:creator>
  <cp:lastModifiedBy>John</cp:lastModifiedBy>
  <cp:revision>1283</cp:revision>
  <dcterms:created xsi:type="dcterms:W3CDTF">2022-04-19T13:03:00Z</dcterms:created>
  <dcterms:modified xsi:type="dcterms:W3CDTF">2023-06-23T01:43:13Z</dcterms:modified>
</cp:coreProperties>
</file>